
<file path=[Content_Types].xml><?xml version="1.0" encoding="utf-8"?>
<Types xmlns="http://schemas.openxmlformats.org/package/2006/content-types">
  <Default Extension="jpeg" ContentType="image/jpeg"/>
  <Default Extension="png" ContentType="image/png"/>
  <Default Extension="emf" ContentType="image/x-emf"/>
  <Default Extension="gif" ContentType="image/gi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9"/>
  </p:notesMasterIdLst>
  <p:sldIdLst>
    <p:sldId id="265" r:id="rId3"/>
    <p:sldId id="258" r:id="rId4"/>
    <p:sldId id="266" r:id="rId5"/>
    <p:sldId id="267" r:id="rId6"/>
    <p:sldId id="268" r:id="rId7"/>
    <p:sldId id="269" r:id="rId8"/>
    <p:sldId id="270" r:id="rId9"/>
    <p:sldId id="271" r:id="rId10"/>
    <p:sldId id="291" r:id="rId11"/>
    <p:sldId id="275" r:id="rId12"/>
    <p:sldId id="273" r:id="rId13"/>
    <p:sldId id="314" r:id="rId14"/>
    <p:sldId id="290" r:id="rId15"/>
    <p:sldId id="264" r:id="rId16"/>
    <p:sldId id="257" r:id="rId17"/>
    <p:sldId id="285" r:id="rId18"/>
    <p:sldId id="277" r:id="rId19"/>
    <p:sldId id="278" r:id="rId20"/>
    <p:sldId id="279" r:id="rId21"/>
    <p:sldId id="280" r:id="rId22"/>
    <p:sldId id="284" r:id="rId23"/>
    <p:sldId id="281" r:id="rId24"/>
    <p:sldId id="282" r:id="rId25"/>
    <p:sldId id="283" r:id="rId26"/>
    <p:sldId id="292" r:id="rId27"/>
    <p:sldId id="286" r:id="rId28"/>
    <p:sldId id="287" r:id="rId30"/>
    <p:sldId id="259" r:id="rId31"/>
    <p:sldId id="261" r:id="rId32"/>
    <p:sldId id="262" r:id="rId33"/>
    <p:sldId id="260" r:id="rId34"/>
    <p:sldId id="289" r:id="rId35"/>
    <p:sldId id="315" r:id="rId36"/>
    <p:sldId id="316" r:id="rId37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9" d="100"/>
          <a:sy n="59" d="100"/>
        </p:scale>
        <p:origin x="940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0" Type="http://schemas.openxmlformats.org/officeDocument/2006/relationships/tableStyles" Target="tableStyles.xml"/><Relationship Id="rId4" Type="http://schemas.openxmlformats.org/officeDocument/2006/relationships/slide" Target="slides/slide2.xml"/><Relationship Id="rId39" Type="http://schemas.openxmlformats.org/officeDocument/2006/relationships/viewProps" Target="viewProps.xml"/><Relationship Id="rId38" Type="http://schemas.openxmlformats.org/officeDocument/2006/relationships/presProps" Target="presProps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notesMaster" Target="notesMasters/notesMaster1.xml"/><Relationship Id="rId28" Type="http://schemas.openxmlformats.org/officeDocument/2006/relationships/slide" Target="slides/slide26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90D2CA-D6E0-4C7D-9D51-57031182AE11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20DBD0-B56F-4A14-B200-E6385F45A1FB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是古汉语“肉夹于馍”的简称；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20DBD0-B56F-4A14-B200-E6385F45A1F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406A61-4892-4814-A40D-9BA5F06800E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FD398-3BFD-420D-A35C-310FDDD7717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406A61-4892-4814-A40D-9BA5F06800E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FD398-3BFD-420D-A35C-310FDDD7717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406A61-4892-4814-A40D-9BA5F06800E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FD398-3BFD-420D-A35C-310FDDD7717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406A61-4892-4814-A40D-9BA5F06800E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FD398-3BFD-420D-A35C-310FDDD7717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406A61-4892-4814-A40D-9BA5F06800E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FD398-3BFD-420D-A35C-310FDDD7717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406A61-4892-4814-A40D-9BA5F06800E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FD398-3BFD-420D-A35C-310FDDD7717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406A61-4892-4814-A40D-9BA5F06800ED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FD398-3BFD-420D-A35C-310FDDD7717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406A61-4892-4814-A40D-9BA5F06800ED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FD398-3BFD-420D-A35C-310FDDD7717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406A61-4892-4814-A40D-9BA5F06800ED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FD398-3BFD-420D-A35C-310FDDD7717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406A61-4892-4814-A40D-9BA5F06800E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FD398-3BFD-420D-A35C-310FDDD7717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406A61-4892-4814-A40D-9BA5F06800E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FD398-3BFD-420D-A35C-310FDDD7717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406A61-4892-4814-A40D-9BA5F06800E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8FD398-3BFD-420D-A35C-310FDDD7717C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hyperlink" Target="https://www.iqiyi.com/w_19s2qru309.html" TargetMode="Externa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5.emf"/><Relationship Id="rId1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6.jpeg"/></Relationships>
</file>

<file path=ppt/slides/_rels/slide1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1.xml"/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image" Target="../media/image27.jpeg"/></Relationships>
</file>

<file path=ppt/slides/_rels/slide1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2.xml"/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image" Target="../media/image30.jpe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3.xml"/><Relationship Id="rId2" Type="http://schemas.openxmlformats.org/officeDocument/2006/relationships/image" Target="../media/image34.GIF"/><Relationship Id="rId1" Type="http://schemas.openxmlformats.org/officeDocument/2006/relationships/image" Target="../media/image3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.jpeg"/><Relationship Id="rId1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4.xml"/><Relationship Id="rId4" Type="http://schemas.openxmlformats.org/officeDocument/2006/relationships/image" Target="../media/image38.jpeg"/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image" Target="../media/image35.jpeg"/></Relationships>
</file>

<file path=ppt/slides/_rels/slide2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5.xml"/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image" Target="../media/image39.jpeg"/></Relationships>
</file>

<file path=ppt/slides/_rels/slide2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6.xml"/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image" Target="../media/image42.jpeg"/></Relationships>
</file>

<file path=ppt/slides/_rels/slide2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7.xml"/><Relationship Id="rId4" Type="http://schemas.openxmlformats.org/officeDocument/2006/relationships/image" Target="../media/image48.jpeg"/><Relationship Id="rId3" Type="http://schemas.openxmlformats.org/officeDocument/2006/relationships/image" Target="../media/image47.jpeg"/><Relationship Id="rId2" Type="http://schemas.openxmlformats.org/officeDocument/2006/relationships/image" Target="../media/image46.png"/><Relationship Id="rId1" Type="http://schemas.openxmlformats.org/officeDocument/2006/relationships/image" Target="../media/image45.jpeg"/></Relationships>
</file>

<file path=ppt/slides/_rels/slide2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8.xml"/><Relationship Id="rId4" Type="http://schemas.openxmlformats.org/officeDocument/2006/relationships/image" Target="../media/image52.jpeg"/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image" Target="../media/image49.jpeg"/></Relationships>
</file>

<file path=ppt/slides/_rels/slide2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image" Target="../media/image53.jpeg"/></Relationships>
</file>

<file path=ppt/slides/_rels/slide2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57.jpeg"/><Relationship Id="rId1" Type="http://schemas.openxmlformats.org/officeDocument/2006/relationships/image" Target="../media/image5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59.jpeg"/><Relationship Id="rId1" Type="http://schemas.openxmlformats.org/officeDocument/2006/relationships/image" Target="../media/image58.jpeg"/></Relationships>
</file>

<file path=ppt/slides/_rels/slide2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62.jpeg"/><Relationship Id="rId2" Type="http://schemas.openxmlformats.org/officeDocument/2006/relationships/image" Target="../media/image61.png"/><Relationship Id="rId1" Type="http://schemas.openxmlformats.org/officeDocument/2006/relationships/image" Target="../media/image60.emf"/></Relationships>
</file>

<file path=ppt/slides/_rels/slide2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image" Target="../media/image66.jpeg"/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image" Target="../media/image6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5.jpeg"/><Relationship Id="rId1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69.emf"/><Relationship Id="rId2" Type="http://schemas.openxmlformats.org/officeDocument/2006/relationships/image" Target="../media/image68.png"/><Relationship Id="rId1" Type="http://schemas.openxmlformats.org/officeDocument/2006/relationships/image" Target="../media/image67.jpeg"/></Relationships>
</file>

<file path=ppt/slides/_rels/slide3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image" Target="../media/image73.png"/><Relationship Id="rId3" Type="http://schemas.openxmlformats.org/officeDocument/2006/relationships/image" Target="../media/image72.jpeg"/><Relationship Id="rId2" Type="http://schemas.openxmlformats.org/officeDocument/2006/relationships/image" Target="../media/image71.png"/><Relationship Id="rId1" Type="http://schemas.openxmlformats.org/officeDocument/2006/relationships/image" Target="../media/image70.jpeg"/></Relationships>
</file>

<file path=ppt/slides/_rels/slide3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9.xml"/><Relationship Id="rId4" Type="http://schemas.openxmlformats.org/officeDocument/2006/relationships/image" Target="../media/image75.png"/><Relationship Id="rId3" Type="http://schemas.microsoft.com/office/2007/relationships/media" Target="https://www.youtube.com/watch?v=9_C6lNV37UM" TargetMode="External"/><Relationship Id="rId2" Type="http://schemas.openxmlformats.org/officeDocument/2006/relationships/video" Target="https://www.youtube.com/watch?v=9_C6lNV37UM" TargetMode="External"/><Relationship Id="rId1" Type="http://schemas.openxmlformats.org/officeDocument/2006/relationships/image" Target="../media/image74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7.GIF"/><Relationship Id="rId1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9.jpeg"/><Relationship Id="rId1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1.jpeg"/><Relationship Id="rId1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3568705" y="224135"/>
            <a:ext cx="4339650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zh-CN" altLang="en-US" sz="5400" dirty="0"/>
              <a:t>国际汉语沙龙</a:t>
            </a:r>
            <a:endParaRPr lang="en-US" altLang="zh-CN" sz="5400" dirty="0"/>
          </a:p>
          <a:p>
            <a:r>
              <a:rPr lang="en-US" altLang="zh-CN" sz="5400" dirty="0"/>
              <a:t>      week 4</a:t>
            </a:r>
            <a:endParaRPr lang="zh-CN" altLang="en-US" sz="5400" dirty="0"/>
          </a:p>
        </p:txBody>
      </p:sp>
      <p:sp>
        <p:nvSpPr>
          <p:cNvPr id="2" name="文本框 1"/>
          <p:cNvSpPr txBox="1"/>
          <p:nvPr/>
        </p:nvSpPr>
        <p:spPr>
          <a:xfrm>
            <a:off x="9258300" y="5099050"/>
            <a:ext cx="2663825" cy="1337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>
              <a:lnSpc>
                <a:spcPct val="150000"/>
              </a:lnSpc>
            </a:pPr>
            <a:r>
              <a:rPr lang="zh-CN" altLang="en-US"/>
              <a:t>郭祎宁</a:t>
            </a:r>
            <a:endParaRPr lang="zh-CN" altLang="en-US"/>
          </a:p>
          <a:p>
            <a:pPr algn="ctr" fontAlgn="auto">
              <a:lnSpc>
                <a:spcPct val="150000"/>
              </a:lnSpc>
            </a:pPr>
            <a:r>
              <a:rPr lang="zh-CN" altLang="en-US"/>
              <a:t>韩笑</a:t>
            </a:r>
            <a:endParaRPr lang="zh-CN" altLang="en-US"/>
          </a:p>
          <a:p>
            <a:pPr algn="ctr" fontAlgn="auto">
              <a:lnSpc>
                <a:spcPct val="150000"/>
              </a:lnSpc>
            </a:pPr>
            <a:r>
              <a:rPr lang="zh-CN" altLang="en-US"/>
              <a:t>遆雅彬</a:t>
            </a:r>
            <a:endParaRPr lang="zh-CN" alt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sz="3600" dirty="0">
                <a:latin typeface="方正楷体拼音字库01" panose="03000509000000000000" pitchFamily="65" charset="-122"/>
                <a:ea typeface="方正楷体拼音字库01" panose="03000509000000000000" pitchFamily="65" charset="-122"/>
                <a:sym typeface="+mn-ea"/>
              </a:rPr>
              <a:t>初一：早晨放鞭炮</a:t>
            </a:r>
            <a:endParaRPr lang="en-US" altLang="zh-CN" sz="3600" dirty="0">
              <a:latin typeface="方正楷体拼音字库01" panose="03000509000000000000" pitchFamily="65" charset="-122"/>
              <a:ea typeface="方正楷体拼音字库01" panose="03000509000000000000" pitchFamily="65" charset="-122"/>
            </a:endParaRPr>
          </a:p>
          <a:p>
            <a:r>
              <a:rPr lang="zh-CN" altLang="en-US" sz="3600" dirty="0">
                <a:latin typeface="方正楷体拼音字库01" panose="03000509000000000000" pitchFamily="65" charset="-122"/>
                <a:ea typeface="方正楷体拼音字库01" panose="03000509000000000000" pitchFamily="65" charset="-122"/>
                <a:sym typeface="+mn-ea"/>
              </a:rPr>
              <a:t>初二：出嫁的女儿回娘家</a:t>
            </a:r>
            <a:endParaRPr lang="en-US" altLang="zh-CN" sz="3600" dirty="0">
              <a:latin typeface="方正楷体拼音字库01" panose="03000509000000000000" pitchFamily="65" charset="-122"/>
              <a:ea typeface="方正楷体拼音字库01" panose="03000509000000000000" pitchFamily="65" charset="-122"/>
            </a:endParaRPr>
          </a:p>
          <a:p>
            <a:r>
              <a:rPr lang="zh-CN" altLang="en-US" sz="3600" dirty="0">
                <a:latin typeface="方正楷体拼音字库01" panose="03000509000000000000" pitchFamily="65" charset="-122"/>
                <a:ea typeface="方正楷体拼音字库01" panose="03000509000000000000" pitchFamily="65" charset="-122"/>
                <a:sym typeface="+mn-ea"/>
              </a:rPr>
              <a:t>初五：吃饺子，也要包饺子，</a:t>
            </a:r>
            <a:endParaRPr lang="en-US" altLang="zh-CN" sz="3600" dirty="0">
              <a:latin typeface="方正楷体拼音字库01" panose="03000509000000000000" pitchFamily="65" charset="-122"/>
              <a:ea typeface="方正楷体拼音字库01" panose="03000509000000000000" pitchFamily="65" charset="-122"/>
              <a:sym typeface="+mn-ea"/>
            </a:endParaRPr>
          </a:p>
          <a:p>
            <a:pPr marL="0" indent="0">
              <a:buNone/>
            </a:pPr>
            <a:r>
              <a:rPr lang="en-US" altLang="zh-CN" sz="3600" dirty="0">
                <a:latin typeface="方正楷体拼音字库01" panose="03000509000000000000" pitchFamily="65" charset="-122"/>
                <a:ea typeface="方正楷体拼音字库01" panose="03000509000000000000" pitchFamily="65" charset="-122"/>
                <a:sym typeface="+mn-ea"/>
              </a:rPr>
              <a:t>      </a:t>
            </a:r>
            <a:r>
              <a:rPr lang="zh-CN" altLang="en-US" sz="3600" dirty="0">
                <a:latin typeface="方正楷体拼音字库01" panose="03000509000000000000" pitchFamily="65" charset="-122"/>
                <a:ea typeface="方正楷体拼音字库01" panose="03000509000000000000" pitchFamily="65" charset="-122"/>
                <a:sym typeface="+mn-ea"/>
              </a:rPr>
              <a:t>意为</a:t>
            </a:r>
            <a:r>
              <a:rPr lang="en-US" altLang="zh-CN" sz="3600" dirty="0">
                <a:latin typeface="方正楷体拼音字库01" panose="03000509000000000000" pitchFamily="65" charset="-122"/>
                <a:ea typeface="方正楷体拼音字库01" panose="03000509000000000000" pitchFamily="65" charset="-122"/>
                <a:sym typeface="+mn-ea"/>
              </a:rPr>
              <a:t>“</a:t>
            </a:r>
            <a:r>
              <a:rPr lang="zh-CN" altLang="en-US" sz="3600" dirty="0">
                <a:latin typeface="方正楷体拼音字库01" panose="03000509000000000000" pitchFamily="65" charset="-122"/>
                <a:ea typeface="方正楷体拼音字库01" panose="03000509000000000000" pitchFamily="65" charset="-122"/>
                <a:sym typeface="+mn-ea"/>
              </a:rPr>
              <a:t>捏小人嘴</a:t>
            </a:r>
            <a:r>
              <a:rPr lang="en-US" altLang="zh-CN" sz="3600" dirty="0">
                <a:latin typeface="方正楷体拼音字库01" panose="03000509000000000000" pitchFamily="65" charset="-122"/>
                <a:ea typeface="方正楷体拼音字库01" panose="03000509000000000000" pitchFamily="65" charset="-122"/>
                <a:sym typeface="+mn-ea"/>
              </a:rPr>
              <a:t>”</a:t>
            </a:r>
            <a:endParaRPr lang="en-US" altLang="zh-CN" sz="3600" dirty="0">
              <a:latin typeface="方正楷体拼音字库01" panose="03000509000000000000" pitchFamily="65" charset="-122"/>
              <a:ea typeface="方正楷体拼音字库01" panose="03000509000000000000" pitchFamily="65" charset="-122"/>
              <a:sym typeface="+mn-ea"/>
            </a:endParaRPr>
          </a:p>
          <a:p>
            <a:r>
              <a:rPr lang="zh-CN" altLang="en-US" sz="3600" dirty="0">
                <a:latin typeface="方正楷体拼音字库01" panose="03000509000000000000" pitchFamily="65" charset="-122"/>
                <a:ea typeface="方正楷体拼音字库01" panose="03000509000000000000" pitchFamily="65" charset="-122"/>
              </a:rPr>
              <a:t>初七：吃面条，</a:t>
            </a:r>
            <a:endParaRPr lang="en-US" altLang="zh-CN" sz="3600" dirty="0">
              <a:latin typeface="方正楷体拼音字库01" panose="03000509000000000000" pitchFamily="65" charset="-122"/>
              <a:ea typeface="方正楷体拼音字库01" panose="03000509000000000000" pitchFamily="65" charset="-122"/>
            </a:endParaRPr>
          </a:p>
          <a:p>
            <a:pPr marL="0" indent="0">
              <a:buNone/>
            </a:pPr>
            <a:r>
              <a:rPr lang="en-US" altLang="zh-CN" sz="3600" dirty="0">
                <a:latin typeface="方正楷体拼音字库01" panose="03000509000000000000" pitchFamily="65" charset="-122"/>
                <a:ea typeface="方正楷体拼音字库01" panose="03000509000000000000" pitchFamily="65" charset="-122"/>
              </a:rPr>
              <a:t>      </a:t>
            </a:r>
            <a:r>
              <a:rPr lang="zh-CN" altLang="en-US" sz="3600" dirty="0">
                <a:latin typeface="方正楷体拼音字库01" panose="03000509000000000000" pitchFamily="65" charset="-122"/>
                <a:ea typeface="方正楷体拼音字库01" panose="03000509000000000000" pitchFamily="65" charset="-122"/>
              </a:rPr>
              <a:t>意为</a:t>
            </a:r>
            <a:r>
              <a:rPr lang="en-US" altLang="zh-CN" sz="3600" dirty="0">
                <a:latin typeface="方正楷体拼音字库01" panose="03000509000000000000" pitchFamily="65" charset="-122"/>
                <a:ea typeface="方正楷体拼音字库01" panose="03000509000000000000" pitchFamily="65" charset="-122"/>
              </a:rPr>
              <a:t>“</a:t>
            </a:r>
            <a:r>
              <a:rPr lang="zh-CN" altLang="en-US" sz="3600" dirty="0">
                <a:latin typeface="方正楷体拼音字库01" panose="03000509000000000000" pitchFamily="65" charset="-122"/>
                <a:ea typeface="方正楷体拼音字库01" panose="03000509000000000000" pitchFamily="65" charset="-122"/>
              </a:rPr>
              <a:t>健康长寿，万事顺利</a:t>
            </a:r>
            <a:r>
              <a:rPr lang="en-US" altLang="zh-CN" sz="3600" dirty="0">
                <a:latin typeface="方正楷体拼音字库01" panose="03000509000000000000" pitchFamily="65" charset="-122"/>
                <a:ea typeface="方正楷体拼音字库01" panose="03000509000000000000" pitchFamily="65" charset="-122"/>
              </a:rPr>
              <a:t>”</a:t>
            </a:r>
            <a:endParaRPr lang="en-US" altLang="zh-CN" sz="3600" dirty="0">
              <a:latin typeface="方正楷体拼音字库01" panose="03000509000000000000" pitchFamily="65" charset="-122"/>
              <a:ea typeface="方正楷体拼音字库01" panose="03000509000000000000" pitchFamily="65" charset="-122"/>
            </a:endParaRPr>
          </a:p>
          <a:p>
            <a:endParaRPr lang="zh-CN" altLang="en-US" sz="3600" dirty="0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2534" y="167147"/>
            <a:ext cx="3989284" cy="4753897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latin typeface="方正楷体拼音字库01" panose="03000509000000000000" pitchFamily="65" charset="-122"/>
                <a:ea typeface="方正楷体拼音字库01" panose="03000509000000000000" pitchFamily="65" charset="-122"/>
              </a:rPr>
              <a:t>           七大姑八大姨</a:t>
            </a:r>
            <a:endParaRPr lang="zh-CN" altLang="en-US" dirty="0">
              <a:latin typeface="方正楷体拼音字库01" panose="03000509000000000000" pitchFamily="65" charset="-122"/>
              <a:ea typeface="方正楷体拼音字库01" panose="03000509000000000000" pitchFamily="65" charset="-122"/>
            </a:endParaRPr>
          </a:p>
        </p:txBody>
      </p:sp>
      <p:sp>
        <p:nvSpPr>
          <p:cNvPr id="6" name="内容占位符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zh-CN" altLang="en-US" sz="3600" dirty="0">
                <a:latin typeface="方正楷体拼音字库01" panose="03000509000000000000" pitchFamily="65" charset="-122"/>
                <a:ea typeface="方正楷体拼音字库01" panose="03000509000000000000" pitchFamily="65" charset="-122"/>
              </a:rPr>
              <a:t>              泛指一般的亲属。</a:t>
            </a:r>
            <a:endParaRPr lang="en-US" altLang="zh-CN" sz="3600" dirty="0">
              <a:latin typeface="方正楷体拼音字库01" panose="03000509000000000000" pitchFamily="65" charset="-122"/>
              <a:ea typeface="方正楷体拼音字库01" panose="03000509000000000000" pitchFamily="65" charset="-122"/>
            </a:endParaRPr>
          </a:p>
          <a:p>
            <a:endParaRPr lang="en-US" altLang="zh-CN" sz="3600" dirty="0">
              <a:latin typeface="方正楷体拼音字库01" panose="03000509000000000000" pitchFamily="65" charset="-122"/>
              <a:ea typeface="方正楷体拼音字库01" panose="03000509000000000000" pitchFamily="65" charset="-122"/>
            </a:endParaRPr>
          </a:p>
          <a:p>
            <a:endParaRPr lang="en-US" altLang="zh-CN" sz="3600" dirty="0">
              <a:latin typeface="方正楷体拼音字库01" panose="03000509000000000000" pitchFamily="65" charset="-122"/>
              <a:ea typeface="方正楷体拼音字库01" panose="03000509000000000000" pitchFamily="65" charset="-122"/>
            </a:endParaRPr>
          </a:p>
          <a:p>
            <a:pPr marL="0" indent="0">
              <a:buNone/>
            </a:pPr>
            <a:endParaRPr lang="en-US" altLang="zh-CN" sz="3600" dirty="0">
              <a:latin typeface="方正楷体拼音字库01" panose="03000509000000000000" pitchFamily="65" charset="-122"/>
              <a:ea typeface="方正楷体拼音字库01" panose="03000509000000000000" pitchFamily="65" charset="-122"/>
            </a:endParaRPr>
          </a:p>
          <a:p>
            <a:pPr marL="0" indent="0">
              <a:buNone/>
            </a:pPr>
            <a:r>
              <a:rPr lang="zh-CN" altLang="en-US" sz="3600" dirty="0">
                <a:latin typeface="方正楷体拼音字库01" panose="03000509000000000000" pitchFamily="65" charset="-122"/>
                <a:ea typeface="方正楷体拼音字库01" panose="03000509000000000000" pitchFamily="65" charset="-122"/>
              </a:rPr>
              <a:t>上海彩虹室内合唱团</a:t>
            </a:r>
            <a:r>
              <a:rPr lang="en-US" altLang="zh-CN" sz="3600" dirty="0">
                <a:latin typeface="方正楷体拼音字库01" panose="03000509000000000000" pitchFamily="65" charset="-122"/>
                <a:ea typeface="方正楷体拼音字库01" panose="03000509000000000000" pitchFamily="65" charset="-122"/>
              </a:rPr>
              <a:t>《</a:t>
            </a:r>
            <a:r>
              <a:rPr lang="zh-CN" altLang="en-US" sz="3600" dirty="0">
                <a:latin typeface="方正楷体拼音字库01" panose="03000509000000000000" pitchFamily="65" charset="-122"/>
                <a:ea typeface="方正楷体拼音字库01" panose="03000509000000000000" pitchFamily="65" charset="-122"/>
              </a:rPr>
              <a:t>春节自救指南</a:t>
            </a:r>
            <a:r>
              <a:rPr lang="en-US" altLang="zh-CN" sz="3600" dirty="0">
                <a:latin typeface="方正楷体拼音字库01" panose="03000509000000000000" pitchFamily="65" charset="-122"/>
                <a:ea typeface="方正楷体拼音字库01" panose="03000509000000000000" pitchFamily="65" charset="-122"/>
              </a:rPr>
              <a:t>》</a:t>
            </a:r>
            <a:endParaRPr lang="en-US" altLang="zh-CN" sz="3600" dirty="0">
              <a:latin typeface="方正楷体拼音字库01" panose="03000509000000000000" pitchFamily="65" charset="-122"/>
              <a:ea typeface="方正楷体拼音字库01" panose="03000509000000000000" pitchFamily="65" charset="-122"/>
            </a:endParaRPr>
          </a:p>
          <a:p>
            <a:pPr marL="0" indent="0">
              <a:buNone/>
            </a:pPr>
            <a:r>
              <a:rPr lang="en-US" altLang="zh-CN" sz="3600" dirty="0">
                <a:latin typeface="方正楷体拼音字库01" panose="03000509000000000000" pitchFamily="65" charset="-122"/>
                <a:ea typeface="方正楷体拼音字库01" panose="03000509000000000000" pitchFamily="65" charset="-122"/>
                <a:hlinkClick r:id="rId1"/>
              </a:rPr>
              <a:t>https://www.iqiyi.com/w_19s2qru309.html</a:t>
            </a:r>
            <a:endParaRPr lang="en-US" altLang="zh-CN" sz="3600" dirty="0">
              <a:latin typeface="方正楷体拼音字库01" panose="03000509000000000000" pitchFamily="65" charset="-122"/>
              <a:ea typeface="方正楷体拼音字库01" panose="03000509000000000000" pitchFamily="65" charset="-122"/>
            </a:endParaRPr>
          </a:p>
          <a:p>
            <a:pPr marL="0" indent="0">
              <a:buNone/>
            </a:pPr>
            <a:endParaRPr lang="zh-CN" altLang="en-US" sz="3600" dirty="0">
              <a:latin typeface="方正楷体拼音字库01" panose="03000509000000000000" pitchFamily="65" charset="-122"/>
              <a:ea typeface="方正楷体拼音字库01" panose="03000509000000000000" pitchFamily="65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245" y="405581"/>
            <a:ext cx="3023419" cy="3023419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400" y="405581"/>
            <a:ext cx="3023419" cy="3023419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>
                <a:sym typeface="+mn-ea"/>
              </a:rPr>
              <a:t>你来比划我来猜</a:t>
            </a:r>
            <a:br>
              <a:rPr lang="zh-CN" altLang="en-US"/>
            </a:b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pPr marL="0" indent="0">
              <a:buNone/>
            </a:pPr>
            <a:r>
              <a:rPr lang="zh-CN" altLang="en-US"/>
              <a:t>规则介绍：</a:t>
            </a:r>
            <a:endParaRPr lang="zh-CN" altLang="en-US"/>
          </a:p>
          <a:p>
            <a:pPr marL="0" indent="0">
              <a:buNone/>
            </a:pPr>
            <a:endParaRPr lang="zh-CN" altLang="en-US"/>
          </a:p>
          <a:p>
            <a:pPr>
              <a:buFont typeface="Arial" panose="020B0604020202020204" pitchFamily="34" charset="0"/>
              <a:buChar char="•"/>
            </a:pPr>
            <a:r>
              <a:rPr lang="zh-CN" altLang="en-US"/>
              <a:t>两人一组，一人比划，另一人猜词</a:t>
            </a:r>
            <a:endParaRPr lang="zh-CN" altLang="en-US"/>
          </a:p>
          <a:p>
            <a:pPr>
              <a:buFont typeface="Arial" panose="020B0604020202020204" pitchFamily="34" charset="0"/>
              <a:buChar char="•"/>
            </a:pPr>
            <a:r>
              <a:rPr lang="zh-CN" altLang="en-US"/>
              <a:t>准确说出谜底词语方可过关，每组三个词语</a:t>
            </a:r>
            <a:endParaRPr lang="zh-CN" altLang="en-US"/>
          </a:p>
          <a:p>
            <a:pPr>
              <a:buFont typeface="Arial" panose="020B0604020202020204" pitchFamily="34" charset="0"/>
              <a:buChar char="•"/>
            </a:pPr>
            <a:r>
              <a:rPr lang="zh-CN" altLang="en-US"/>
              <a:t>用时较少的一组获胜</a:t>
            </a:r>
            <a:endParaRPr lang="zh-CN" altLang="en-US"/>
          </a:p>
          <a:p>
            <a:pPr marL="0" indent="0">
              <a:buNone/>
            </a:pPr>
            <a:endParaRPr lang="zh-CN" altLang="en-US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ea typeface="方正楷体拼音字库01" panose="03000509000000000000" pitchFamily="65" charset="-122"/>
              </a:rPr>
              <a:t>如今年轻人春节的流行趋势：</a:t>
            </a:r>
            <a:endParaRPr lang="zh-CN" altLang="en-US" dirty="0">
              <a:ea typeface="方正楷体拼音字库01" panose="03000509000000000000" pitchFamily="65" charset="-122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altLang="zh-CN" sz="4800" dirty="0">
              <a:ea typeface="方正楷体拼音字库01" panose="03000509000000000000" pitchFamily="65" charset="-122"/>
            </a:endParaRPr>
          </a:p>
          <a:p>
            <a:pPr marL="0" indent="0">
              <a:buNone/>
            </a:pPr>
            <a:r>
              <a:rPr lang="zh-CN" altLang="en-US" sz="4800" dirty="0">
                <a:ea typeface="方正楷体拼音字库01" panose="03000509000000000000" pitchFamily="65" charset="-122"/>
              </a:rPr>
              <a:t>逛逛逛！</a:t>
            </a:r>
            <a:endParaRPr lang="en-US" altLang="zh-CN" sz="4800" dirty="0">
              <a:ea typeface="方正楷体拼音字库01" panose="03000509000000000000" pitchFamily="65" charset="-122"/>
            </a:endParaRPr>
          </a:p>
          <a:p>
            <a:pPr marL="0" indent="0">
              <a:buNone/>
            </a:pPr>
            <a:r>
              <a:rPr lang="zh-CN" altLang="en-US" sz="4800" dirty="0">
                <a:ea typeface="方正楷体拼音字库01" panose="03000509000000000000" pitchFamily="65" charset="-122"/>
              </a:rPr>
              <a:t>吃吃吃！</a:t>
            </a:r>
            <a:endParaRPr lang="en-US" altLang="zh-CN" sz="4800" dirty="0">
              <a:ea typeface="方正楷体拼音字库01" panose="03000509000000000000" pitchFamily="65" charset="-122"/>
            </a:endParaRPr>
          </a:p>
          <a:p>
            <a:pPr marL="0" indent="0">
              <a:buNone/>
            </a:pPr>
            <a:r>
              <a:rPr lang="zh-CN" altLang="en-US" sz="4800" dirty="0">
                <a:ea typeface="方正楷体拼音字库01" panose="03000509000000000000" pitchFamily="65" charset="-122"/>
              </a:rPr>
              <a:t>逛吃逛吃逛吃！</a:t>
            </a:r>
            <a:endParaRPr lang="zh-CN" altLang="en-US" sz="4800" dirty="0">
              <a:ea typeface="方正楷体拼音字库01" panose="03000509000000000000" pitchFamily="65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2600" y="681037"/>
            <a:ext cx="2521974" cy="2521974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0092813" y="3285658"/>
            <a:ext cx="25219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其实</a:t>
            </a:r>
            <a:r>
              <a:rPr lang="en-US" altLang="zh-CN" dirty="0"/>
              <a:t>……</a:t>
            </a:r>
            <a:endParaRPr lang="zh-CN" altLang="en-US" dirty="0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8826" y="1356850"/>
            <a:ext cx="2453149" cy="2453149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4980" y="2753031"/>
            <a:ext cx="2194638" cy="4085303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743939" y="228600"/>
            <a:ext cx="6099719" cy="3200400"/>
          </a:xfrm>
          <a:prstGeom prst="rect">
            <a:avLst/>
          </a:prstGeom>
        </p:spPr>
      </p:pic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3204" y="228600"/>
            <a:ext cx="5334635" cy="32004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027" y="3554549"/>
            <a:ext cx="11600454" cy="3200400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5852794" y="3881120"/>
            <a:ext cx="6186805" cy="3340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66700">
              <a:lnSpc>
                <a:spcPts val="1800"/>
              </a:lnSpc>
            </a:pPr>
            <a:endParaRPr lang="zh-CN" altLang="zh-CN" sz="2000" kern="100" dirty="0"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96417" y="1213464"/>
            <a:ext cx="6482432" cy="1519226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10"/>
          <p:cNvSpPr txBox="1"/>
          <p:nvPr/>
        </p:nvSpPr>
        <p:spPr>
          <a:xfrm>
            <a:off x="6563995" y="1437640"/>
            <a:ext cx="4769485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err="1"/>
              <a:t>hēi</a:t>
            </a:r>
            <a:r>
              <a:rPr lang="en-US" altLang="zh-CN" sz="2400" dirty="0"/>
              <a:t> </a:t>
            </a:r>
            <a:r>
              <a:rPr lang="en-US" altLang="zh-CN" sz="2400" dirty="0" err="1"/>
              <a:t>lóng</a:t>
            </a:r>
            <a:r>
              <a:rPr lang="en-US" altLang="zh-CN" sz="2400" dirty="0"/>
              <a:t> </a:t>
            </a:r>
            <a:r>
              <a:rPr lang="en-US" altLang="zh-CN" sz="2400" dirty="0" err="1"/>
              <a:t>jiāng</a:t>
            </a:r>
            <a:r>
              <a:rPr lang="en-US" altLang="zh-CN" sz="2400" dirty="0"/>
              <a:t>   </a:t>
            </a:r>
            <a:r>
              <a:rPr lang="en-US" altLang="zh-CN" sz="2400" dirty="0" err="1"/>
              <a:t>qí</a:t>
            </a:r>
            <a:r>
              <a:rPr lang="en-US" altLang="zh-CN" sz="2400" dirty="0"/>
              <a:t>   </a:t>
            </a:r>
            <a:r>
              <a:rPr lang="en-US" altLang="zh-CN" sz="2400" dirty="0" err="1"/>
              <a:t>qí</a:t>
            </a:r>
            <a:r>
              <a:rPr lang="en-US" altLang="zh-CN" sz="2400" dirty="0"/>
              <a:t>   </a:t>
            </a:r>
            <a:r>
              <a:rPr lang="en-US" altLang="zh-CN" sz="2400" dirty="0" err="1"/>
              <a:t>hā</a:t>
            </a:r>
            <a:r>
              <a:rPr lang="en-US" altLang="zh-CN" sz="2400" dirty="0"/>
              <a:t>   </a:t>
            </a:r>
            <a:r>
              <a:rPr lang="en-US" altLang="zh-CN" sz="2400" dirty="0" err="1"/>
              <a:t>ěr</a:t>
            </a:r>
            <a:endParaRPr lang="en-US" altLang="zh-CN" dirty="0"/>
          </a:p>
          <a:p>
            <a:r>
              <a:rPr lang="zh-CN" altLang="en-US" sz="4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黑龙江   齐齐哈尔</a:t>
            </a:r>
            <a:endParaRPr lang="zh-CN" altLang="en-US" sz="40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6597147831984019137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5626" y="3482975"/>
            <a:ext cx="5959475" cy="306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文本框 3"/>
          <p:cNvSpPr txBox="1"/>
          <p:nvPr/>
        </p:nvSpPr>
        <p:spPr>
          <a:xfrm>
            <a:off x="8058150" y="727075"/>
            <a:ext cx="3172460" cy="20204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en-US" altLang="zh-CN" sz="4400" noProof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bīng dēng</a:t>
            </a:r>
            <a:endParaRPr lang="zh-CN" altLang="en-US" sz="4400" noProof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fontAlgn="auto">
              <a:lnSpc>
                <a:spcPct val="150000"/>
              </a:lnSpc>
            </a:pPr>
            <a:r>
              <a:rPr lang="zh-CN" altLang="en-US" sz="4400" noProof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  冰灯</a:t>
            </a:r>
            <a:endParaRPr lang="zh-CN" altLang="en-US" sz="4400" noProof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5" name="图片 4" descr="130623ocupkmse4c02r4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4350" y="265113"/>
            <a:ext cx="5487988" cy="305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303" y="3429000"/>
            <a:ext cx="2473427" cy="3297903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7" name="图片 2" descr="u=2599082732,4130485919&amp;fm=26&amp;gp=0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5046" y="3351367"/>
            <a:ext cx="4665662" cy="337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8" name="图片 1" descr="1ebffc9c81ffd43f5fa478c908cce46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114" y="268698"/>
            <a:ext cx="4654550" cy="3490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文本框 3"/>
          <p:cNvSpPr txBox="1"/>
          <p:nvPr/>
        </p:nvSpPr>
        <p:spPr>
          <a:xfrm>
            <a:off x="5234782" y="1165839"/>
            <a:ext cx="2789237" cy="144526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/>
            <a:r>
              <a:rPr lang="en-US" altLang="zh-CN" sz="4400" noProof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xuě diāo</a:t>
            </a:r>
            <a:endParaRPr lang="en-US" altLang="zh-CN" sz="4400" noProof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zh-CN" altLang="en-US" sz="4400" noProof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雪雕</a:t>
            </a:r>
            <a:endParaRPr lang="zh-CN" altLang="en-US" sz="4400" noProof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282826" y="4643438"/>
            <a:ext cx="2627313" cy="144526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/>
            <a:r>
              <a:rPr lang="en-US" altLang="zh-CN" sz="4400" noProof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bīng diāo</a:t>
            </a:r>
            <a:endParaRPr lang="en-US" altLang="zh-CN" sz="4400" noProof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zh-CN" altLang="en-US" sz="4400" noProof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冰雕</a:t>
            </a:r>
            <a:endParaRPr lang="zh-CN" altLang="en-US" sz="4400" noProof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8580" y="0"/>
            <a:ext cx="4293420" cy="322006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1" name="图片 1" descr="77623aefc9e648af96badcaf38328574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4916" y="1879088"/>
            <a:ext cx="6687820" cy="4776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文本框 2"/>
          <p:cNvSpPr txBox="1"/>
          <p:nvPr/>
        </p:nvSpPr>
        <p:spPr>
          <a:xfrm>
            <a:off x="4491038" y="322263"/>
            <a:ext cx="3116262" cy="144526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/>
            <a:r>
              <a:rPr lang="en-US" altLang="zh-CN" sz="4400" noProof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huá xuě</a:t>
            </a:r>
            <a:endParaRPr lang="en-US" altLang="zh-CN" sz="4400" noProof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zh-CN" altLang="en-US" sz="4400" noProof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滑雪</a:t>
            </a:r>
            <a:endParaRPr lang="zh-CN" altLang="en-US" sz="4400" noProof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812" y="213850"/>
            <a:ext cx="3519949" cy="3519949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solidFill>
                  <a:srgbClr val="FF0000"/>
                </a:solidFill>
                <a:ea typeface="方正楷体拼音字库01" panose="03000509000000000000" pitchFamily="65" charset="-122"/>
              </a:rPr>
              <a:t>大年三十</a:t>
            </a:r>
            <a:endParaRPr lang="zh-CN" altLang="en-US" dirty="0">
              <a:solidFill>
                <a:srgbClr val="FF0000"/>
              </a:solidFill>
              <a:ea typeface="方正楷体拼音字库01" panose="03000509000000000000" pitchFamily="65" charset="-122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zh-CN" altLang="en-US" sz="7200" dirty="0">
                <a:ea typeface="方正楷体拼音字库01" panose="03000509000000000000" pitchFamily="65" charset="-122"/>
              </a:rPr>
              <a:t>年夜饭</a:t>
            </a:r>
            <a:endParaRPr lang="en-US" altLang="zh-CN" sz="7200" dirty="0">
              <a:ea typeface="方正楷体拼音字库01" panose="03000509000000000000" pitchFamily="65" charset="-122"/>
            </a:endParaRPr>
          </a:p>
          <a:p>
            <a:pPr marL="0" indent="0">
              <a:buNone/>
            </a:pPr>
            <a:endParaRPr lang="en-US" altLang="zh-CN" sz="4000" dirty="0">
              <a:ea typeface="方正楷体拼音字库01" panose="03000509000000000000" pitchFamily="65" charset="-122"/>
            </a:endParaRPr>
          </a:p>
          <a:p>
            <a:pPr marL="0" indent="0">
              <a:buNone/>
            </a:pPr>
            <a:r>
              <a:rPr lang="zh-CN" altLang="en-US" sz="4000" dirty="0">
                <a:ea typeface="方正楷体拼音字库01" panose="03000509000000000000" pitchFamily="65" charset="-122"/>
              </a:rPr>
              <a:t>年年有余（鱼）</a:t>
            </a:r>
            <a:endParaRPr lang="en-US" altLang="zh-CN" sz="4000" dirty="0">
              <a:ea typeface="方正楷体拼音字库01" panose="03000509000000000000" pitchFamily="65" charset="-122"/>
            </a:endParaRPr>
          </a:p>
          <a:p>
            <a:pPr marL="0" indent="0">
              <a:buNone/>
            </a:pPr>
            <a:r>
              <a:rPr lang="zh-CN" altLang="en-US" sz="4000" dirty="0">
                <a:ea typeface="方正楷体拼音字库01" panose="03000509000000000000" pitchFamily="65" charset="-122"/>
              </a:rPr>
              <a:t>红烧排骨</a:t>
            </a:r>
            <a:endParaRPr lang="en-US" altLang="zh-CN" sz="4000" dirty="0">
              <a:ea typeface="方正楷体拼音字库01" panose="03000509000000000000" pitchFamily="65" charset="-122"/>
            </a:endParaRPr>
          </a:p>
          <a:p>
            <a:pPr marL="0" indent="0">
              <a:buNone/>
            </a:pPr>
            <a:r>
              <a:rPr lang="zh-CN" altLang="en-US" sz="4000" dirty="0">
                <a:ea typeface="方正楷体拼音字库01" panose="03000509000000000000" pitchFamily="65" charset="-122"/>
              </a:rPr>
              <a:t>八宝饭</a:t>
            </a:r>
            <a:endParaRPr lang="en-US" altLang="zh-CN" sz="4000" dirty="0">
              <a:ea typeface="方正楷体拼音字库01" panose="03000509000000000000" pitchFamily="65" charset="-122"/>
            </a:endParaRPr>
          </a:p>
          <a:p>
            <a:pPr marL="0" indent="0">
              <a:buNone/>
            </a:pPr>
            <a:r>
              <a:rPr lang="zh-CN" altLang="en-US" sz="4000" dirty="0">
                <a:ea typeface="方正楷体拼音字库01" panose="03000509000000000000" pitchFamily="65" charset="-122"/>
              </a:rPr>
              <a:t>米酒</a:t>
            </a:r>
            <a:endParaRPr lang="en-US" altLang="zh-CN" sz="4000" dirty="0">
              <a:ea typeface="方正楷体拼音字库01" panose="03000509000000000000" pitchFamily="65" charset="-122"/>
            </a:endParaRPr>
          </a:p>
          <a:p>
            <a:pPr marL="0" indent="0">
              <a:buNone/>
            </a:pPr>
            <a:endParaRPr lang="zh-CN" altLang="en-US" sz="4000" dirty="0">
              <a:ea typeface="方正楷体拼音字库01" panose="03000509000000000000" pitchFamily="65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6252"/>
            <a:ext cx="6858000" cy="6858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7226" y="4622578"/>
            <a:ext cx="1899445" cy="1870297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5" name="图片 1" descr="20131209165847_73263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5578" y="246355"/>
            <a:ext cx="6550025" cy="287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6" name="图片 2" descr="0034034896618693_b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13"/>
          <a:stretch>
            <a:fillRect/>
          </a:stretch>
        </p:blipFill>
        <p:spPr bwMode="auto">
          <a:xfrm>
            <a:off x="428830" y="3591401"/>
            <a:ext cx="4181475" cy="289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图片 3" descr="u=2078622197,1632687863&amp;fm=26&amp;gp=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8505" y="3591400"/>
            <a:ext cx="4198938" cy="289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8" name="文本框 1"/>
          <p:cNvSpPr txBox="1">
            <a:spLocks noChangeArrowheads="1"/>
          </p:cNvSpPr>
          <p:nvPr/>
        </p:nvSpPr>
        <p:spPr bwMode="auto">
          <a:xfrm>
            <a:off x="9379974" y="4314337"/>
            <a:ext cx="2668844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zh-CN" sz="4400" dirty="0" err="1"/>
              <a:t>wù</a:t>
            </a:r>
            <a:r>
              <a:rPr lang="en-US" altLang="zh-CN" sz="4400" dirty="0"/>
              <a:t> </a:t>
            </a:r>
            <a:r>
              <a:rPr lang="en-US" altLang="zh-CN" sz="4400" dirty="0" err="1"/>
              <a:t>sōng</a:t>
            </a:r>
            <a:endParaRPr lang="en-US" altLang="zh-CN" sz="4400" dirty="0"/>
          </a:p>
          <a:p>
            <a:r>
              <a:rPr lang="zh-CN" altLang="en-US" sz="4400" dirty="0"/>
              <a:t> 霧凇</a:t>
            </a:r>
            <a:endParaRPr lang="zh-CN" altLang="en-US" sz="4400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4450" y="0"/>
            <a:ext cx="3247549" cy="3247549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图片 2" descr="30314962_1388930670841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3413" y="392114"/>
            <a:ext cx="5715000" cy="381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2" name="图片 3" descr="Cii-TlgILA2IQPiMAAZWe7gB7BgAADjFAMDe7kABlaT969_w500_h280_c1_t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4351" y="3871914"/>
            <a:ext cx="4708525" cy="2636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文本框 1"/>
          <p:cNvSpPr txBox="1">
            <a:spLocks noChangeArrowheads="1"/>
          </p:cNvSpPr>
          <p:nvPr/>
        </p:nvSpPr>
        <p:spPr bwMode="auto">
          <a:xfrm>
            <a:off x="8083550" y="1640205"/>
            <a:ext cx="2714625" cy="14452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zh-CN" sz="4400" dirty="0"/>
              <a:t> </a:t>
            </a:r>
            <a:r>
              <a:rPr lang="en-US" altLang="zh-CN" sz="4400" dirty="0" err="1"/>
              <a:t>xuě</a:t>
            </a:r>
            <a:r>
              <a:rPr lang="en-US" altLang="zh-CN" sz="4400" dirty="0"/>
              <a:t> </a:t>
            </a:r>
            <a:r>
              <a:rPr lang="en-US" altLang="zh-CN" sz="4400" dirty="0" err="1"/>
              <a:t>xiāng</a:t>
            </a:r>
            <a:endParaRPr lang="en-US" altLang="zh-CN" sz="4400" dirty="0"/>
          </a:p>
          <a:p>
            <a:pPr algn="ctr"/>
            <a:r>
              <a:rPr lang="zh-CN" altLang="en-US" sz="4400" dirty="0"/>
              <a:t>雪乡</a:t>
            </a:r>
            <a:endParaRPr lang="zh-CN" altLang="en-US" sz="4400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4124"/>
            <a:ext cx="2750574" cy="2750574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9" name="图片 1" descr="10080h0000008vva4652E_R_1600_10000_Mtg_7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728" y="179388"/>
            <a:ext cx="4876800" cy="3249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0" name="图片 2" descr="100s0u000000jcszpDF4A_R_1600_10000_Mtg_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728" y="3429000"/>
            <a:ext cx="4876800" cy="3249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文本框 1"/>
          <p:cNvSpPr txBox="1">
            <a:spLocks noChangeArrowheads="1"/>
          </p:cNvSpPr>
          <p:nvPr/>
        </p:nvSpPr>
        <p:spPr bwMode="auto">
          <a:xfrm>
            <a:off x="5719099" y="358934"/>
            <a:ext cx="2444750" cy="14452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zh-CN" sz="4400" dirty="0" err="1"/>
              <a:t>shī</a:t>
            </a:r>
            <a:r>
              <a:rPr lang="en-US" altLang="zh-CN" sz="4400" dirty="0"/>
              <a:t> </a:t>
            </a:r>
            <a:r>
              <a:rPr lang="en-US" altLang="zh-CN" sz="4400" dirty="0" err="1"/>
              <a:t>dì</a:t>
            </a:r>
            <a:endParaRPr lang="en-US" altLang="zh-CN" sz="4400" dirty="0"/>
          </a:p>
          <a:p>
            <a:pPr algn="ctr"/>
            <a:r>
              <a:rPr lang="zh-CN" altLang="en-US" sz="4400" dirty="0"/>
              <a:t>湿地</a:t>
            </a:r>
            <a:endParaRPr lang="zh-CN" altLang="en-US" sz="4400" dirty="0"/>
          </a:p>
        </p:txBody>
      </p:sp>
      <p:sp>
        <p:nvSpPr>
          <p:cNvPr id="12292" name="文本框 2"/>
          <p:cNvSpPr txBox="1">
            <a:spLocks noChangeArrowheads="1"/>
          </p:cNvSpPr>
          <p:nvPr/>
        </p:nvSpPr>
        <p:spPr bwMode="auto">
          <a:xfrm>
            <a:off x="5469869" y="4763770"/>
            <a:ext cx="3394710" cy="14452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zh-CN" sz="4400" dirty="0" err="1"/>
              <a:t>dān</a:t>
            </a:r>
            <a:r>
              <a:rPr lang="en-US" altLang="zh-CN" sz="4400" dirty="0"/>
              <a:t> </a:t>
            </a:r>
            <a:r>
              <a:rPr lang="en-US" altLang="zh-CN" sz="4400" dirty="0" err="1"/>
              <a:t>dǐng</a:t>
            </a:r>
            <a:r>
              <a:rPr lang="en-US" altLang="zh-CN" sz="4400" dirty="0"/>
              <a:t> </a:t>
            </a:r>
            <a:r>
              <a:rPr lang="en-US" altLang="zh-CN" sz="4400" dirty="0" err="1"/>
              <a:t>hè</a:t>
            </a:r>
            <a:endParaRPr lang="en-US" altLang="zh-CN" sz="4400" dirty="0"/>
          </a:p>
          <a:p>
            <a:pPr algn="ctr"/>
            <a:r>
              <a:rPr lang="zh-CN" altLang="en-US" sz="4400" dirty="0"/>
              <a:t>丹頂鶴</a:t>
            </a:r>
            <a:endParaRPr lang="zh-CN" altLang="en-US" sz="4400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0548" y="1804194"/>
            <a:ext cx="4401452" cy="2978954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图片 2" descr="1_922225550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2450" y="3248026"/>
            <a:ext cx="4762500" cy="332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4" name="图片 3" descr="20140603123116507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4564" y="287339"/>
            <a:ext cx="4370387" cy="254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图片 5" descr="CggYG1XsxVGAZm0pAANm6M5KnXM80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3400" y="3776664"/>
            <a:ext cx="4973638" cy="2795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图片 1" descr="201605030205448118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3401" y="287338"/>
            <a:ext cx="4219575" cy="348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7" name="文本框 1"/>
          <p:cNvSpPr txBox="1">
            <a:spLocks noChangeArrowheads="1"/>
          </p:cNvSpPr>
          <p:nvPr/>
        </p:nvSpPr>
        <p:spPr bwMode="auto">
          <a:xfrm>
            <a:off x="6330634" y="3008630"/>
            <a:ext cx="3963987" cy="14452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zh-CN" sz="4400"/>
              <a:t>huǒ shān</a:t>
            </a:r>
            <a:r>
              <a:rPr lang="zh-CN" altLang="en-US" sz="4400"/>
              <a:t> </a:t>
            </a:r>
            <a:endParaRPr lang="zh-CN" altLang="en-US" sz="4400"/>
          </a:p>
          <a:p>
            <a:pPr algn="ctr"/>
            <a:r>
              <a:rPr lang="zh-CN" altLang="en-US" sz="4400"/>
              <a:t>火山</a:t>
            </a:r>
            <a:endParaRPr lang="zh-CN" altLang="en-US" sz="4400"/>
          </a:p>
        </p:txBody>
      </p:sp>
    </p:spTree>
    <p:custDataLst>
      <p:tags r:id="rId5"/>
    </p:custData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图片 1" descr="20160608101109_2063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5789" y="346076"/>
            <a:ext cx="4370387" cy="327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8" name="图片 2" descr="u=2791151757,2785067808&amp;fm=26&amp;gp=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6176" y="3781425"/>
            <a:ext cx="4137025" cy="275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图片 3" descr="2110289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5789" y="3625851"/>
            <a:ext cx="4370387" cy="291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0" name="文本框 1"/>
          <p:cNvSpPr txBox="1">
            <a:spLocks noChangeArrowheads="1"/>
          </p:cNvSpPr>
          <p:nvPr/>
        </p:nvSpPr>
        <p:spPr bwMode="auto">
          <a:xfrm>
            <a:off x="7089775" y="1685925"/>
            <a:ext cx="2535238" cy="14452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zh-CN" sz="4400"/>
              <a:t>pù bù</a:t>
            </a:r>
            <a:endParaRPr lang="en-US" altLang="zh-CN" sz="4400"/>
          </a:p>
          <a:p>
            <a:pPr algn="ctr"/>
            <a:r>
              <a:rPr lang="zh-CN" altLang="en-US" sz="4400"/>
              <a:t>瀑布</a:t>
            </a:r>
            <a:endParaRPr lang="zh-CN" altLang="en-US" sz="440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6555" y="38530"/>
            <a:ext cx="2009406" cy="3582228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 dirty="0"/>
          </a:p>
        </p:txBody>
      </p:sp>
      <p:pic>
        <p:nvPicPr>
          <p:cNvPr id="5" name="内容占位符 4"/>
          <p:cNvPicPr>
            <a:picLocks noGrp="1" noChangeAspect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761" y="149507"/>
            <a:ext cx="3810000" cy="3810000"/>
          </a:xfr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0998" y="2664542"/>
            <a:ext cx="2754261" cy="3672348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5979" y="78657"/>
            <a:ext cx="4606413" cy="4606413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latin typeface="方正楷体拼音字库01" panose="03000509000000000000" pitchFamily="65" charset="-122"/>
                <a:ea typeface="方正楷体拼音字库01" panose="03000509000000000000" pitchFamily="65" charset="-122"/>
              </a:rPr>
              <a:t>肉夹馍</a:t>
            </a:r>
            <a:endParaRPr lang="zh-CN" altLang="en-US" dirty="0">
              <a:latin typeface="方正楷体拼音字库01" panose="03000509000000000000" pitchFamily="65" charset="-122"/>
              <a:ea typeface="方正楷体拼音字库01" panose="03000509000000000000" pitchFamily="65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5129" y="3849329"/>
            <a:ext cx="3008671" cy="3008671"/>
          </a:xfrm>
          <a:prstGeom prst="rect">
            <a:avLst/>
          </a:prstGeom>
        </p:spPr>
      </p:pic>
      <p:pic>
        <p:nvPicPr>
          <p:cNvPr id="5" name="内容占位符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5190" y="0"/>
            <a:ext cx="6884274" cy="4351338"/>
          </a:xfr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latin typeface="方正楷体拼音字库01" panose="03000509000000000000" pitchFamily="65" charset="-122"/>
                <a:ea typeface="方正楷体拼音字库01" panose="03000509000000000000" pitchFamily="65" charset="-122"/>
              </a:rPr>
              <a:t>凉皮</a:t>
            </a:r>
            <a:endParaRPr lang="zh-CN" altLang="en-US" dirty="0">
              <a:latin typeface="方正楷体拼音字库01" panose="03000509000000000000" pitchFamily="65" charset="-122"/>
              <a:ea typeface="方正楷体拼音字库01" panose="03000509000000000000" pitchFamily="65" charset="-122"/>
            </a:endParaRPr>
          </a:p>
        </p:txBody>
      </p:sp>
      <p:pic>
        <p:nvPicPr>
          <p:cNvPr id="5" name="内容占位符 4"/>
          <p:cNvPicPr>
            <a:picLocks noGrp="1" noChangeAspect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3448" y="1690688"/>
            <a:ext cx="6327710" cy="4218474"/>
          </a:xfr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3561" y="4159044"/>
            <a:ext cx="3608439" cy="2706329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57752" y="100859"/>
            <a:ext cx="11375448" cy="1880341"/>
          </a:xfrm>
          <a:prstGeom prst="rect">
            <a:avLst/>
          </a:prstGeom>
        </p:spPr>
      </p:pic>
      <p:pic>
        <p:nvPicPr>
          <p:cNvPr id="7" name="内容占位符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900" y="2032000"/>
            <a:ext cx="5181600" cy="4115960"/>
          </a:xfrm>
          <a:prstGeom prst="rect">
            <a:avLst/>
          </a:prstGeom>
        </p:spPr>
      </p:pic>
      <p:pic>
        <p:nvPicPr>
          <p:cNvPr id="8" name="内容占位符 7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032000"/>
            <a:ext cx="5425440" cy="4052490"/>
          </a:xfr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33455" y="134946"/>
            <a:ext cx="5517105" cy="3566469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456" y="3881120"/>
            <a:ext cx="5517104" cy="2635643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6462" y="134946"/>
            <a:ext cx="5206435" cy="356646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6462" y="3881120"/>
            <a:ext cx="5206434" cy="2635643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solidFill>
                  <a:srgbClr val="FF0000"/>
                </a:solidFill>
                <a:latin typeface="方正楷体拼音字库01" panose="03000509000000000000" pitchFamily="65" charset="-122"/>
                <a:ea typeface="方正楷体拼音字库01" panose="03000509000000000000" pitchFamily="65" charset="-122"/>
              </a:rPr>
              <a:t>大年三十</a:t>
            </a:r>
            <a:endParaRPr lang="zh-CN" altLang="en-US" dirty="0">
              <a:solidFill>
                <a:srgbClr val="FF0000"/>
              </a:solidFill>
              <a:latin typeface="方正楷体拼音字库01" panose="03000509000000000000" pitchFamily="65" charset="-122"/>
              <a:ea typeface="方正楷体拼音字库01" panose="03000509000000000000" pitchFamily="65" charset="-122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zh-CN" altLang="en-US" sz="7200" dirty="0">
                <a:ea typeface="方正楷体拼音字库01" panose="03000509000000000000" pitchFamily="65" charset="-122"/>
              </a:rPr>
              <a:t>打麻将</a:t>
            </a:r>
            <a:endParaRPr lang="zh-CN" altLang="en-US" sz="7200" dirty="0">
              <a:ea typeface="方正楷体拼音字库01" panose="03000509000000000000" pitchFamily="65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2453" y="2087513"/>
            <a:ext cx="6295505" cy="470710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128963"/>
            <a:ext cx="3048000" cy="3048000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内容占位符 5"/>
          <p:cNvPicPr>
            <a:picLocks noGrp="1" noChangeAspect="1"/>
          </p:cNvPicPr>
          <p:nvPr>
            <p:ph sz="half"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478" y="291549"/>
            <a:ext cx="6839009" cy="392158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2"/>
          <a:srcRect r="23120" b="476"/>
          <a:stretch>
            <a:fillRect/>
          </a:stretch>
        </p:blipFill>
        <p:spPr>
          <a:xfrm>
            <a:off x="7914640" y="291549"/>
            <a:ext cx="3921760" cy="5987331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477" y="4365530"/>
            <a:ext cx="6839009" cy="2065750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AutoShape 6" descr="http://img4.imgtn.bdimg.com/it/u=4049757561,3068983889&amp;fm=26&amp;gp=0.jpg"/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0" name="AutoShape 8" descr="http://img1.imgtn.bdimg.com/it/u=3640824005,2143031010&amp;fm=26&amp;gp=0.jpg"/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1" name="AutoShape 10" descr="http://img0.imgtn.bdimg.com/it/u=2837027960,2514790808&amp;fm=26&amp;gp=0.jpg"/>
          <p:cNvSpPr>
            <a:spLocks noChangeAspect="1" noChangeArrowheads="1"/>
          </p:cNvSpPr>
          <p:nvPr/>
        </p:nvSpPr>
        <p:spPr bwMode="auto">
          <a:xfrm>
            <a:off x="6248400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2" name="AutoShape 12" descr="http://img0.imgtn.bdimg.com/it/u=2533426108,1957701516&amp;fm=26&amp;gp=0.jpg"/>
          <p:cNvSpPr>
            <a:spLocks noChangeAspect="1" noChangeArrowheads="1"/>
          </p:cNvSpPr>
          <p:nvPr/>
        </p:nvSpPr>
        <p:spPr bwMode="auto">
          <a:xfrm>
            <a:off x="6400800" y="37338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360" y="273812"/>
            <a:ext cx="4500880" cy="2733548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360" y="3276600"/>
            <a:ext cx="4500880" cy="3129280"/>
          </a:xfrm>
          <a:prstGeom prst="rect">
            <a:avLst/>
          </a:prstGeom>
        </p:spPr>
      </p:pic>
      <p:pic>
        <p:nvPicPr>
          <p:cNvPr id="13" name="内容占位符 7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3114" y="197613"/>
            <a:ext cx="5693229" cy="292658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4"/>
          <a:srcRect r="-58" b="12466"/>
          <a:stretch>
            <a:fillRect/>
          </a:stretch>
        </p:blipFill>
        <p:spPr>
          <a:xfrm>
            <a:off x="5220878" y="3429000"/>
            <a:ext cx="5897699" cy="2824480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8534400" y="441960"/>
            <a:ext cx="3352800" cy="624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 err="1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kǎo</a:t>
            </a:r>
            <a:r>
              <a:rPr lang="en-US" altLang="zh-CN" sz="2000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 </a:t>
            </a:r>
            <a:r>
              <a:rPr lang="en-US" altLang="zh-CN" sz="2000" dirty="0" err="1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ròu</a:t>
            </a:r>
            <a:endParaRPr lang="en-US" altLang="zh-CN" sz="2000" dirty="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  <a:p>
            <a:r>
              <a:rPr lang="zh-CN" altLang="en-US" sz="2000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烤肉</a:t>
            </a:r>
            <a:endParaRPr lang="zh-CN" altLang="en-US" sz="2000" dirty="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  <a:p>
            <a:endParaRPr lang="en-US" altLang="zh-CN" sz="2000" dirty="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  <a:p>
            <a:r>
              <a:rPr lang="en-US" altLang="zh-CN" sz="2000" dirty="0" err="1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dà</a:t>
            </a:r>
            <a:r>
              <a:rPr lang="en-US" altLang="zh-CN" sz="2000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 </a:t>
            </a:r>
            <a:r>
              <a:rPr lang="en-US" altLang="zh-CN" sz="2000" dirty="0" err="1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piàn</a:t>
            </a:r>
            <a:r>
              <a:rPr lang="en-US" altLang="zh-CN" sz="2000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 </a:t>
            </a:r>
            <a:r>
              <a:rPr lang="en-US" altLang="zh-CN" sz="2000" dirty="0" err="1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ròu</a:t>
            </a:r>
            <a:endParaRPr lang="en-US" altLang="zh-CN" sz="2000" dirty="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  <a:p>
            <a:r>
              <a:rPr lang="zh-CN" altLang="en-US" sz="2000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大片肉</a:t>
            </a:r>
            <a:endParaRPr lang="zh-CN" altLang="en-US" sz="2000" dirty="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  <a:p>
            <a:endParaRPr lang="en-US" altLang="zh-CN" sz="2000" dirty="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  <a:p>
            <a:r>
              <a:rPr lang="en-US" altLang="zh-CN" sz="2000" dirty="0" err="1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sū</a:t>
            </a:r>
            <a:r>
              <a:rPr lang="en-US" altLang="zh-CN" sz="2000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 </a:t>
            </a:r>
            <a:r>
              <a:rPr lang="en-US" altLang="zh-CN" sz="2000" dirty="0" err="1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zǐ</a:t>
            </a:r>
            <a:r>
              <a:rPr lang="en-US" altLang="zh-CN" sz="2000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 </a:t>
            </a:r>
            <a:r>
              <a:rPr lang="en-US" altLang="zh-CN" sz="2000" dirty="0" err="1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yè</a:t>
            </a:r>
            <a:endParaRPr lang="en-US" altLang="zh-CN" sz="2000" dirty="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  <a:p>
            <a:r>
              <a:rPr lang="zh-CN" altLang="en-US" sz="2000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苏子叶</a:t>
            </a:r>
            <a:endParaRPr lang="zh-CN" altLang="en-US" sz="2000" dirty="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  <a:p>
            <a:endParaRPr lang="en-US" altLang="zh-CN" sz="2000" dirty="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  <a:p>
            <a:r>
              <a:rPr lang="en-US" altLang="zh-CN" sz="2000" dirty="0" err="1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lǎo</a:t>
            </a:r>
            <a:r>
              <a:rPr lang="en-US" altLang="zh-CN" sz="2000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 </a:t>
            </a:r>
            <a:r>
              <a:rPr lang="en-US" altLang="zh-CN" sz="2000" dirty="0" err="1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hǔ</a:t>
            </a:r>
            <a:r>
              <a:rPr lang="en-US" altLang="zh-CN" sz="2000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 </a:t>
            </a:r>
            <a:r>
              <a:rPr lang="en-US" altLang="zh-CN" sz="2000" dirty="0" err="1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cài</a:t>
            </a:r>
            <a:endParaRPr lang="en-US" altLang="zh-CN" sz="2000" dirty="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  <a:p>
            <a:r>
              <a:rPr lang="zh-CN" altLang="en-US" sz="2000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老虎菜</a:t>
            </a:r>
            <a:endParaRPr lang="zh-CN" altLang="en-US" sz="2000" dirty="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  <a:p>
            <a:endParaRPr lang="en-US" altLang="zh-CN" sz="2000" dirty="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  <a:p>
            <a:r>
              <a:rPr lang="en-US" altLang="zh-CN" sz="2000" dirty="0" err="1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dòu</a:t>
            </a:r>
            <a:r>
              <a:rPr lang="en-US" altLang="zh-CN" sz="2000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 </a:t>
            </a:r>
            <a:r>
              <a:rPr lang="en-US" altLang="zh-CN" sz="2000" dirty="0" err="1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fu</a:t>
            </a:r>
            <a:r>
              <a:rPr lang="en-US" altLang="zh-CN" sz="2000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 </a:t>
            </a:r>
            <a:r>
              <a:rPr lang="en-US" altLang="zh-CN" sz="2000" dirty="0" err="1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juǎn</a:t>
            </a:r>
            <a:r>
              <a:rPr lang="en-US" altLang="zh-CN" sz="2000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      </a:t>
            </a:r>
            <a:r>
              <a:rPr lang="en-US" altLang="zh-CN" sz="2000" dirty="0" err="1">
                <a:latin typeface="微软雅黑 Light" panose="020B0502040204020203" pitchFamily="34" charset="-122"/>
                <a:ea typeface="微软雅黑 Light" panose="020B0502040204020203" pitchFamily="34" charset="-122"/>
                <a:sym typeface="+mn-ea"/>
              </a:rPr>
              <a:t>cài</a:t>
            </a:r>
            <a:r>
              <a:rPr lang="en-US" altLang="zh-CN" sz="2000" dirty="0">
                <a:latin typeface="微软雅黑 Light" panose="020B0502040204020203" pitchFamily="34" charset="-122"/>
                <a:ea typeface="微软雅黑 Light" panose="020B0502040204020203" pitchFamily="34" charset="-122"/>
                <a:sym typeface="+mn-ea"/>
              </a:rPr>
              <a:t> </a:t>
            </a:r>
            <a:r>
              <a:rPr lang="en-US" altLang="zh-CN" sz="2000" dirty="0" err="1">
                <a:latin typeface="微软雅黑 Light" panose="020B0502040204020203" pitchFamily="34" charset="-122"/>
                <a:ea typeface="微软雅黑 Light" panose="020B0502040204020203" pitchFamily="34" charset="-122"/>
                <a:sym typeface="+mn-ea"/>
              </a:rPr>
              <a:t>juǎn</a:t>
            </a:r>
            <a:endParaRPr lang="en-US" altLang="zh-CN" sz="2000" dirty="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  <a:p>
            <a:r>
              <a:rPr lang="zh-CN" altLang="en-US" sz="2000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豆腐卷              菜卷</a:t>
            </a:r>
            <a:endParaRPr lang="zh-CN" altLang="en-US" sz="2000" dirty="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  <a:p>
            <a:endParaRPr lang="en-US" altLang="zh-CN" sz="2000" dirty="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  <a:p>
            <a:r>
              <a:rPr lang="en-US" altLang="zh-CN" sz="2000" dirty="0" err="1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kǎo</a:t>
            </a:r>
            <a:r>
              <a:rPr lang="en-US" altLang="zh-CN" sz="2000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 </a:t>
            </a:r>
            <a:r>
              <a:rPr lang="en-US" altLang="zh-CN" sz="2000" dirty="0" err="1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mán</a:t>
            </a:r>
            <a:r>
              <a:rPr lang="en-US" altLang="zh-CN" sz="2000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 </a:t>
            </a:r>
            <a:r>
              <a:rPr lang="en-US" altLang="zh-CN" sz="2000" dirty="0" err="1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tou</a:t>
            </a:r>
            <a:endParaRPr lang="en-US" altLang="zh-CN" sz="2000" dirty="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  <a:p>
            <a:r>
              <a:rPr lang="zh-CN" altLang="en-US" sz="2000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烤馒头</a:t>
            </a:r>
            <a:endParaRPr lang="zh-CN" altLang="en-US" sz="2000" dirty="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  <a:p>
            <a:endParaRPr lang="en-US" altLang="zh-CN" sz="2000" dirty="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  <a:p>
            <a:r>
              <a:rPr lang="en-US" altLang="zh-CN" sz="2000" dirty="0" err="1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shāo</a:t>
            </a:r>
            <a:r>
              <a:rPr lang="en-US" altLang="zh-CN" sz="2000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 </a:t>
            </a:r>
            <a:r>
              <a:rPr lang="en-US" altLang="zh-CN" sz="2000" dirty="0" err="1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kǎo</a:t>
            </a:r>
            <a:r>
              <a:rPr lang="en-US" altLang="zh-CN" sz="2000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 </a:t>
            </a:r>
            <a:r>
              <a:rPr lang="en-US" altLang="zh-CN" sz="2000" dirty="0" err="1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jiàng</a:t>
            </a:r>
            <a:endParaRPr lang="en-US" altLang="zh-CN" sz="2000" dirty="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  <a:p>
            <a:r>
              <a:rPr lang="zh-CN" altLang="en-US" sz="2000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烧烤酱</a:t>
            </a:r>
            <a:endParaRPr lang="zh-CN" altLang="en-US" sz="2000" dirty="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986" y="0"/>
            <a:ext cx="2331271" cy="2566219"/>
          </a:xfrm>
          <a:prstGeom prst="rect">
            <a:avLst/>
          </a:prstGeom>
        </p:spPr>
      </p:pic>
      <p:pic>
        <p:nvPicPr>
          <p:cNvPr id="2" name="watch?v=9_C6lNV37UM">
            <a:hlinkClick r:id="" action="ppaction://media"/>
          </p:cNvPr>
          <p:cNvPicPr>
            <a:picLocks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3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618" y="2344973"/>
            <a:ext cx="7969885" cy="41548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5"/>
    </p:custDataLst>
  </p:cSld>
  <p:clrMapOvr>
    <a:masterClrMapping/>
  </p:clrMapOvr>
  <p:timing>
    <p:tnLst>
      <p:par>
        <p:cTn id="1" dur="indefinite" restart="never" nodeType="tmRoot">
          <p:childTnLst>
            <p:video>
              <p:cMediaNode>
                <p:cTn id="2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/>
              <a:t>你画我猜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pPr marL="0" indent="0">
              <a:buNone/>
            </a:pPr>
            <a:r>
              <a:rPr lang="zh-CN" altLang="en-US"/>
              <a:t>规则介绍</a:t>
            </a:r>
            <a:endParaRPr lang="zh-CN" altLang="en-US"/>
          </a:p>
          <a:p>
            <a:endParaRPr lang="zh-CN" altLang="en-US"/>
          </a:p>
          <a:p>
            <a:r>
              <a:rPr lang="zh-CN" altLang="en-US"/>
              <a:t>请一位志愿者到台前来作画，</a:t>
            </a:r>
            <a:r>
              <a:rPr lang="en-US" altLang="zh-CN"/>
              <a:t>4~5</a:t>
            </a:r>
            <a:r>
              <a:rPr lang="zh-CN" altLang="en-US"/>
              <a:t>名学员来根据画面猜词</a:t>
            </a:r>
            <a:endParaRPr lang="zh-CN" altLang="en-US"/>
          </a:p>
          <a:p>
            <a:r>
              <a:rPr lang="zh-CN" altLang="en-US"/>
              <a:t>画手有</a:t>
            </a:r>
            <a:r>
              <a:rPr lang="en-US" altLang="zh-CN"/>
              <a:t>50</a:t>
            </a:r>
            <a:r>
              <a:rPr lang="zh-CN" altLang="en-US"/>
              <a:t>秒作画时间，每</a:t>
            </a:r>
            <a:r>
              <a:rPr lang="en-US" altLang="zh-CN"/>
              <a:t>15</a:t>
            </a:r>
            <a:r>
              <a:rPr lang="zh-CN" altLang="en-US"/>
              <a:t>秒学员将获得一条提示</a:t>
            </a:r>
            <a:endParaRPr lang="zh-CN" altLang="en-US"/>
          </a:p>
          <a:p>
            <a:r>
              <a:rPr lang="zh-CN" altLang="en-US"/>
              <a:t>第一个猜对的学员在本轮中获胜</a:t>
            </a:r>
            <a:endParaRPr lang="zh-CN" altLang="en-US"/>
          </a:p>
        </p:txBody>
      </p:sp>
    </p:spTree>
    <p:custDataLst>
      <p:tags r:id="rId1"/>
    </p:custData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pPr marL="0" indent="0" algn="ctr">
              <a:buNone/>
            </a:pPr>
            <a:endParaRPr lang="zh-CN" altLang="en-US" sz="6000"/>
          </a:p>
          <a:p>
            <a:pPr marL="0" indent="0" algn="ctr">
              <a:buNone/>
            </a:pPr>
            <a:r>
              <a:rPr lang="zh-CN" altLang="en-US" sz="6000"/>
              <a:t>谢谢大家！</a:t>
            </a:r>
            <a:endParaRPr lang="zh-CN" altLang="en-US" sz="6000"/>
          </a:p>
        </p:txBody>
      </p:sp>
    </p:spTree>
    <p:custDataLst>
      <p:tags r:id="rId1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solidFill>
                  <a:srgbClr val="FF0000"/>
                </a:solidFill>
                <a:latin typeface="方正楷体拼音字库01" panose="03000509000000000000" pitchFamily="65" charset="-122"/>
                <a:ea typeface="方正楷体拼音字库01" panose="03000509000000000000" pitchFamily="65" charset="-122"/>
              </a:rPr>
              <a:t>大年三十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CN" altLang="en-US" sz="7200" dirty="0">
                <a:latin typeface="方正楷体拼音字库01" panose="03000509000000000000" pitchFamily="65" charset="-122"/>
                <a:ea typeface="方正楷体拼音字库01" panose="03000509000000000000" pitchFamily="65" charset="-122"/>
              </a:rPr>
              <a:t>看春晚</a:t>
            </a:r>
            <a:endParaRPr lang="zh-CN" altLang="en-US" sz="7200" dirty="0">
              <a:latin typeface="方正楷体拼音字库01" panose="03000509000000000000" pitchFamily="65" charset="-122"/>
              <a:ea typeface="方正楷体拼音字库01" panose="03000509000000000000" pitchFamily="65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2888" y="2187018"/>
            <a:ext cx="8349339" cy="435133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436" y="3772667"/>
            <a:ext cx="2105025" cy="2105025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solidFill>
                  <a:srgbClr val="FF0000"/>
                </a:solidFill>
                <a:latin typeface="方正楷体拼音字库01" panose="03000509000000000000" pitchFamily="65" charset="-122"/>
                <a:ea typeface="方正楷体拼音字库01" panose="03000509000000000000" pitchFamily="65" charset="-122"/>
              </a:rPr>
              <a:t>大年三十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zh-CN" altLang="en-US" sz="7200" dirty="0">
                <a:latin typeface="方正楷体拼音字库01" panose="03000509000000000000" pitchFamily="65" charset="-122"/>
                <a:ea typeface="方正楷体拼音字库01" panose="03000509000000000000" pitchFamily="65" charset="-122"/>
              </a:rPr>
              <a:t>放炮</a:t>
            </a:r>
            <a:endParaRPr lang="zh-CN" altLang="en-US" sz="7200" dirty="0">
              <a:latin typeface="方正楷体拼音字库01" panose="03000509000000000000" pitchFamily="65" charset="-122"/>
              <a:ea typeface="方正楷体拼音字库01" panose="03000509000000000000" pitchFamily="65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5376" y="1375810"/>
            <a:ext cx="5788059" cy="537992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2377" y="3213920"/>
            <a:ext cx="2514600" cy="25146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solidFill>
                  <a:srgbClr val="FF0000"/>
                </a:solidFill>
                <a:latin typeface="方正楷体拼音字库01" panose="03000509000000000000" pitchFamily="65" charset="-122"/>
                <a:ea typeface="方正楷体拼音字库01" panose="03000509000000000000" pitchFamily="65" charset="-122"/>
              </a:rPr>
              <a:t>大年三十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zh-CN" altLang="en-US" sz="7200" dirty="0">
                <a:latin typeface="方正楷体拼音字库01" panose="03000509000000000000" pitchFamily="65" charset="-122"/>
                <a:ea typeface="方正楷体拼音字库01" panose="03000509000000000000" pitchFamily="65" charset="-122"/>
              </a:rPr>
              <a:t>吃饺子</a:t>
            </a:r>
            <a:endParaRPr lang="zh-CN" altLang="en-US" sz="7200" dirty="0">
              <a:latin typeface="方正楷体拼音字库01" panose="03000509000000000000" pitchFamily="65" charset="-122"/>
              <a:ea typeface="方正楷体拼音字库01" panose="03000509000000000000" pitchFamily="65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672" y="1608808"/>
            <a:ext cx="7560376" cy="503237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78" y="2934371"/>
            <a:ext cx="3995994" cy="3995994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 dirty="0"/>
          </a:p>
        </p:txBody>
      </p:sp>
      <p:pic>
        <p:nvPicPr>
          <p:cNvPr id="5" name="内容占位符 4"/>
          <p:cNvPicPr>
            <a:picLocks noGrp="1" noChangeAspect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7530" y="623583"/>
            <a:ext cx="7013542" cy="5610834"/>
          </a:xfrm>
        </p:spPr>
      </p:pic>
      <p:sp>
        <p:nvSpPr>
          <p:cNvPr id="6" name="文本框 5"/>
          <p:cNvSpPr txBox="1"/>
          <p:nvPr/>
        </p:nvSpPr>
        <p:spPr>
          <a:xfrm>
            <a:off x="704696" y="2290713"/>
            <a:ext cx="1538883" cy="3469064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8800" dirty="0">
                <a:ea typeface="方正楷体拼音字库01" panose="03000509000000000000" pitchFamily="65" charset="-122"/>
              </a:rPr>
              <a:t>陕西</a:t>
            </a:r>
            <a:endParaRPr lang="zh-CN" altLang="en-US" sz="8800" dirty="0">
              <a:ea typeface="方正楷体拼音字库01" panose="03000509000000000000" pitchFamily="65" charset="-122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latin typeface="方正楷体拼音字库01" panose="03000509000000000000" pitchFamily="65" charset="-122"/>
                <a:ea typeface="方正楷体拼音字库01" panose="03000509000000000000" pitchFamily="65" charset="-122"/>
              </a:rPr>
              <a:t>走亲戚</a:t>
            </a:r>
            <a:endParaRPr lang="zh-CN" altLang="en-US" dirty="0">
              <a:latin typeface="方正楷体拼音字库01" panose="03000509000000000000" pitchFamily="65" charset="-122"/>
              <a:ea typeface="方正楷体拼音字库01" panose="03000509000000000000" pitchFamily="65" charset="-122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CN" altLang="en-US" sz="4800" dirty="0">
                <a:latin typeface="方正楷体拼音字库01" panose="03000509000000000000" pitchFamily="65" charset="-122"/>
                <a:ea typeface="方正楷体拼音字库01" panose="03000509000000000000" pitchFamily="65" charset="-122"/>
              </a:rPr>
              <a:t>初一：长辈家</a:t>
            </a:r>
            <a:endParaRPr lang="en-US" altLang="zh-CN" sz="4800" dirty="0">
              <a:latin typeface="方正楷体拼音字库01" panose="03000509000000000000" pitchFamily="65" charset="-122"/>
              <a:ea typeface="方正楷体拼音字库01" panose="03000509000000000000" pitchFamily="65" charset="-122"/>
            </a:endParaRPr>
          </a:p>
          <a:p>
            <a:r>
              <a:rPr lang="zh-CN" altLang="en-US" sz="4800" dirty="0">
                <a:latin typeface="方正楷体拼音字库01" panose="03000509000000000000" pitchFamily="65" charset="-122"/>
                <a:ea typeface="方正楷体拼音字库01" panose="03000509000000000000" pitchFamily="65" charset="-122"/>
              </a:rPr>
              <a:t>初二：出嫁的女儿回娘家</a:t>
            </a:r>
            <a:endParaRPr lang="en-US" altLang="zh-CN" sz="4800" dirty="0">
              <a:latin typeface="方正楷体拼音字库01" panose="03000509000000000000" pitchFamily="65" charset="-122"/>
              <a:ea typeface="方正楷体拼音字库01" panose="03000509000000000000" pitchFamily="65" charset="-122"/>
            </a:endParaRPr>
          </a:p>
          <a:p>
            <a:r>
              <a:rPr lang="zh-CN" altLang="en-US" sz="4800" dirty="0">
                <a:latin typeface="方正楷体拼音字库01" panose="03000509000000000000" pitchFamily="65" charset="-122"/>
                <a:ea typeface="方正楷体拼音字库01" panose="03000509000000000000" pitchFamily="65" charset="-122"/>
              </a:rPr>
              <a:t>初五：舅舅要去姐妹家给</a:t>
            </a:r>
            <a:endParaRPr lang="en-US" altLang="zh-CN" sz="4800" dirty="0">
              <a:latin typeface="方正楷体拼音字库01" panose="03000509000000000000" pitchFamily="65" charset="-122"/>
              <a:ea typeface="方正楷体拼音字库01" panose="03000509000000000000" pitchFamily="65" charset="-122"/>
            </a:endParaRPr>
          </a:p>
          <a:p>
            <a:pPr marL="0" indent="0">
              <a:buNone/>
            </a:pPr>
            <a:r>
              <a:rPr lang="en-US" altLang="zh-CN" sz="4800" dirty="0">
                <a:latin typeface="方正楷体拼音字库01" panose="03000509000000000000" pitchFamily="65" charset="-122"/>
                <a:ea typeface="方正楷体拼音字库01" panose="03000509000000000000" pitchFamily="65" charset="-122"/>
              </a:rPr>
              <a:t>       </a:t>
            </a:r>
            <a:r>
              <a:rPr lang="zh-CN" altLang="en-US" sz="4800" dirty="0">
                <a:latin typeface="方正楷体拼音字库01" panose="03000509000000000000" pitchFamily="65" charset="-122"/>
                <a:ea typeface="方正楷体拼音字库01" panose="03000509000000000000" pitchFamily="65" charset="-122"/>
              </a:rPr>
              <a:t>外甥送灯笼</a:t>
            </a:r>
            <a:endParaRPr lang="en-US" altLang="zh-CN" sz="4800" dirty="0">
              <a:latin typeface="方正楷体拼音字库01" panose="03000509000000000000" pitchFamily="65" charset="-122"/>
              <a:ea typeface="方正楷体拼音字库01" panose="03000509000000000000" pitchFamily="65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4127" y="1690688"/>
            <a:ext cx="3777429" cy="4972818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6" name="内容占位符 5"/>
          <p:cNvPicPr>
            <a:picLocks noGrp="1" noChangeAspect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2059" y="-1"/>
            <a:ext cx="8599335" cy="6854543"/>
          </a:xfrm>
        </p:spPr>
      </p:pic>
      <p:sp>
        <p:nvSpPr>
          <p:cNvPr id="4" name="文本框 3"/>
          <p:cNvSpPr txBox="1"/>
          <p:nvPr/>
        </p:nvSpPr>
        <p:spPr>
          <a:xfrm>
            <a:off x="838200" y="2055814"/>
            <a:ext cx="1538883" cy="4437061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8800" dirty="0">
                <a:latin typeface="方正楷体拼音字库01" panose="03000509000000000000" pitchFamily="65" charset="-122"/>
                <a:ea typeface="方正楷体拼音字库01" panose="03000509000000000000" pitchFamily="65" charset="-122"/>
              </a:rPr>
              <a:t>东北</a:t>
            </a:r>
            <a:endParaRPr lang="zh-CN" altLang="en-US" sz="8800" dirty="0">
              <a:latin typeface="方正楷体拼音字库01" panose="03000509000000000000" pitchFamily="65" charset="-122"/>
              <a:ea typeface="方正楷体拼音字库01" panose="03000509000000000000" pitchFamily="65" charset="-122"/>
            </a:endParaRPr>
          </a:p>
        </p:txBody>
      </p:sp>
    </p:spTree>
  </p:cSld>
  <p:clrMapOvr>
    <a:masterClrMapping/>
  </p:clrMapOvr>
</p:sld>
</file>

<file path=ppt/tags/tag1.xml><?xml version="1.0" encoding="utf-8"?>
<p:tagLst xmlns:p="http://schemas.openxmlformats.org/presentationml/2006/main">
  <p:tag name="KSO_WM_TEMPLATE_CATEGORY" val="custom"/>
  <p:tag name="KSO_WM_TEMPLATE_INDEX" val="20198966"/>
</p:tagLst>
</file>

<file path=ppt/tags/tag10.xml><?xml version="1.0" encoding="utf-8"?>
<p:tagLst xmlns:p="http://schemas.openxmlformats.org/presentationml/2006/main">
  <p:tag name="KSO_WM_BEAUTIFY_FLAG" val="#wm#"/>
  <p:tag name="KSO_WM_TEMPLATE_CATEGORY" val="custom"/>
  <p:tag name="KSO_WM_TEMPLATE_INDEX" val="20198966"/>
</p:tagLst>
</file>

<file path=ppt/tags/tag11.xml><?xml version="1.0" encoding="utf-8"?>
<p:tagLst xmlns:p="http://schemas.openxmlformats.org/presentationml/2006/main">
  <p:tag name="KSO_WM_BEAUTIFY_FLAG" val="#wm#"/>
  <p:tag name="KSO_WM_TEMPLATE_CATEGORY" val="custom"/>
  <p:tag name="KSO_WM_TEMPLATE_INDEX" val="20198966"/>
</p:tagLst>
</file>

<file path=ppt/tags/tag2.xml><?xml version="1.0" encoding="utf-8"?>
<p:tagLst xmlns:p="http://schemas.openxmlformats.org/presentationml/2006/main">
  <p:tag name="KSO_WM_TEMPLATE_CATEGORY" val="custom"/>
  <p:tag name="KSO_WM_TEMPLATE_INDEX" val="20198966"/>
</p:tagLst>
</file>

<file path=ppt/tags/tag3.xml><?xml version="1.0" encoding="utf-8"?>
<p:tagLst xmlns:p="http://schemas.openxmlformats.org/presentationml/2006/main">
  <p:tag name="KSO_WM_TEMPLATE_CATEGORY" val="custom"/>
  <p:tag name="KSO_WM_TEMPLATE_INDEX" val="20198966"/>
</p:tagLst>
</file>

<file path=ppt/tags/tag4.xml><?xml version="1.0" encoding="utf-8"?>
<p:tagLst xmlns:p="http://schemas.openxmlformats.org/presentationml/2006/main">
  <p:tag name="KSO_WM_TEMPLATE_CATEGORY" val="custom"/>
  <p:tag name="KSO_WM_TEMPLATE_INDEX" val="20198966"/>
</p:tagLst>
</file>

<file path=ppt/tags/tag5.xml><?xml version="1.0" encoding="utf-8"?>
<p:tagLst xmlns:p="http://schemas.openxmlformats.org/presentationml/2006/main">
  <p:tag name="KSO_WM_TEMPLATE_CATEGORY" val="custom"/>
  <p:tag name="KSO_WM_TEMPLATE_INDEX" val="20198966"/>
</p:tagLst>
</file>

<file path=ppt/tags/tag6.xml><?xml version="1.0" encoding="utf-8"?>
<p:tagLst xmlns:p="http://schemas.openxmlformats.org/presentationml/2006/main">
  <p:tag name="KSO_WM_TEMPLATE_CATEGORY" val="custom"/>
  <p:tag name="KSO_WM_TEMPLATE_INDEX" val="20198966"/>
</p:tagLst>
</file>

<file path=ppt/tags/tag7.xml><?xml version="1.0" encoding="utf-8"?>
<p:tagLst xmlns:p="http://schemas.openxmlformats.org/presentationml/2006/main">
  <p:tag name="KSO_WM_TEMPLATE_CATEGORY" val="custom"/>
  <p:tag name="KSO_WM_TEMPLATE_INDEX" val="20198966"/>
</p:tagLst>
</file>

<file path=ppt/tags/tag8.xml><?xml version="1.0" encoding="utf-8"?>
<p:tagLst xmlns:p="http://schemas.openxmlformats.org/presentationml/2006/main">
  <p:tag name="KSO_WM_TEMPLATE_CATEGORY" val="custom"/>
  <p:tag name="KSO_WM_TEMPLATE_INDEX" val="20198966"/>
</p:tagLst>
</file>

<file path=ppt/tags/tag9.xml><?xml version="1.0" encoding="utf-8"?>
<p:tagLst xmlns:p="http://schemas.openxmlformats.org/presentationml/2006/main">
  <p:tag name="KSO_WM_TEMPLATE_CATEGORY" val="custom"/>
  <p:tag name="KSO_WM_TEMPLATE_INDEX" val="20198966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735</Words>
  <Application>WPS 演示</Application>
  <PresentationFormat>宽屏</PresentationFormat>
  <Paragraphs>147</Paragraphs>
  <Slides>34</Slides>
  <Notes>1</Notes>
  <HiddenSlides>0</HiddenSlides>
  <MMClips>1</MMClips>
  <ScaleCrop>false</ScaleCrop>
  <HeadingPairs>
    <vt:vector size="6" baseType="variant">
      <vt:variant>
        <vt:lpstr>已用的字体</vt:lpstr>
      </vt:variant>
      <vt:variant>
        <vt:i4>16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34</vt:i4>
      </vt:variant>
    </vt:vector>
  </HeadingPairs>
  <TitlesOfParts>
    <vt:vector size="51" baseType="lpstr">
      <vt:lpstr>Arial</vt:lpstr>
      <vt:lpstr>宋体</vt:lpstr>
      <vt:lpstr>Wingdings</vt:lpstr>
      <vt:lpstr>方正楷体拼音字库01</vt:lpstr>
      <vt:lpstr>等线</vt:lpstr>
      <vt:lpstr>微软雅黑</vt:lpstr>
      <vt:lpstr>Arial Unicode MS</vt:lpstr>
      <vt:lpstr>等线 Light</vt:lpstr>
      <vt:lpstr>Times New Roman</vt:lpstr>
      <vt:lpstr>微软雅黑 Light</vt:lpstr>
      <vt:lpstr>Wingdings</vt:lpstr>
      <vt:lpstr>华文楷体</vt:lpstr>
      <vt:lpstr>华文宋体</vt:lpstr>
      <vt:lpstr>华文细黑</vt:lpstr>
      <vt:lpstr>华文行楷</vt:lpstr>
      <vt:lpstr>华文隶书</vt:lpstr>
      <vt:lpstr>Office 主题​​</vt:lpstr>
      <vt:lpstr>PowerPoint 演示文稿</vt:lpstr>
      <vt:lpstr>大年三十</vt:lpstr>
      <vt:lpstr>大年三十</vt:lpstr>
      <vt:lpstr>大年三十</vt:lpstr>
      <vt:lpstr>大年三十</vt:lpstr>
      <vt:lpstr>大年三十</vt:lpstr>
      <vt:lpstr>PowerPoint 演示文稿</vt:lpstr>
      <vt:lpstr>走亲戚</vt:lpstr>
      <vt:lpstr>PowerPoint 演示文稿</vt:lpstr>
      <vt:lpstr>PowerPoint 演示文稿</vt:lpstr>
      <vt:lpstr>           七大姑八大姨</vt:lpstr>
      <vt:lpstr>PowerPoint 演示文稿</vt:lpstr>
      <vt:lpstr>如今年轻人春节的流行趋势：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肉夹馍</vt:lpstr>
      <vt:lpstr>凉皮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遆 雅彬</dc:creator>
  <cp:lastModifiedBy>HX</cp:lastModifiedBy>
  <cp:revision>61</cp:revision>
  <dcterms:created xsi:type="dcterms:W3CDTF">2019-02-12T01:11:00Z</dcterms:created>
  <dcterms:modified xsi:type="dcterms:W3CDTF">2019-02-14T10:02:52Z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2052-11.1.0.8408</vt:lpwstr>
  </property>
</Properties>
</file>