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b="0" i="0" lang="zh-CN" sz="900" u="none" cap="none" strike="noStrik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标题和竖排文字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3494087" y="-1744663"/>
            <a:ext cx="5165725" cy="11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垂直排列标题与 文本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标题幻灯片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标题和内容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节标题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两栏内容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较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4" type="body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仅标题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内容与标题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标题幻灯片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7869" l="0" r="0" t="8797"/>
          <a:stretch/>
        </p:blipFill>
        <p:spPr>
          <a:xfrm>
            <a:off x="0" y="0"/>
            <a:ext cx="12076786" cy="680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325" y="261938"/>
            <a:ext cx="6357082" cy="41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x="1282700" y="4546600"/>
            <a:ext cx="9906000" cy="6790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282700" y="5365798"/>
            <a:ext cx="9906000" cy="567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6428"/>
              <a:buFont typeface="Arial"/>
              <a:buNone/>
              <a:defRPr b="0" i="0" sz="13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图片与标题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/>
          <p:nvPr>
            <p:ph idx="2" type="pic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标题和竖排文字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垂直排列标题与文本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标题幻灯片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标题和内容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节标题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两栏内容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较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3" type="body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4" type="body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仅标题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标题和内容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内容与标题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图片与标题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/>
          <p:nvPr>
            <p:ph idx="2" type="pic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标题和竖排文字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垂直排列标题与文本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节标题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31851" y="2786745"/>
            <a:ext cx="10515600" cy="10703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831851" y="388407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29394"/>
              </a:buClr>
              <a:buSzPct val="100000"/>
              <a:buFont typeface="Calibri"/>
              <a:buNone/>
              <a:defRPr b="0" i="0" sz="15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29394"/>
              </a:buClr>
              <a:buSzPct val="96428"/>
              <a:buFont typeface="Arial"/>
              <a:buNone/>
              <a:defRPr b="0" i="0" sz="135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29394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29394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929394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929394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929394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929394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9293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两栏内容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较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  <a:defRPr b="1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6428"/>
              <a:buFont typeface="Arial"/>
              <a:buNone/>
              <a:defRPr b="1" i="0" sz="13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  <a:defRPr b="1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6428"/>
              <a:buFont typeface="Arial"/>
              <a:buNone/>
              <a:defRPr b="1" i="0" sz="13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仅标题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内容与标题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478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Calibri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3750"/>
              <a:buFont typeface="Arial"/>
              <a:buNone/>
              <a:defRPr b="0" i="0" sz="7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3750"/>
              <a:buFont typeface="Arial"/>
              <a:buNone/>
              <a:defRPr b="0" i="0" sz="7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图片与标题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454"/>
              <a:buFont typeface="Calibri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3750"/>
              <a:buFont typeface="Arial"/>
              <a:buNone/>
              <a:defRPr b="0" i="0" sz="7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93750"/>
              <a:buFont typeface="Arial"/>
              <a:buNone/>
              <a:defRPr b="0" i="0" sz="7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3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9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90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8066" l="0" r="0" t="9742"/>
          <a:stretch/>
        </p:blipFill>
        <p:spPr>
          <a:xfrm>
            <a:off x="4763" y="0"/>
            <a:ext cx="12072067" cy="680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4460" lvl="0" marL="2667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◈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9700" lvl="1" marL="2667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01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30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100000"/>
              <a:buFont typeface="Arial"/>
              <a:buChar char="•"/>
            </a:pPr>
            <a:fld id="{00000000-1234-1234-1234-123412341234}" type="slidenum">
              <a:rPr b="0" i="0" lang="zh-CN" sz="900" u="none" cap="none" strike="noStrik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100000"/>
              <a:buFont typeface="Arial"/>
              <a:buChar char="•"/>
            </a:pPr>
            <a:fld id="{00000000-1234-1234-1234-123412341234}" type="slidenum">
              <a:rPr lang="zh-C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2">
            <a:alphaModFix/>
          </a:blip>
          <a:srcRect b="18062" l="0" r="0" t="61417"/>
          <a:stretch/>
        </p:blipFill>
        <p:spPr>
          <a:xfrm>
            <a:off x="0" y="0"/>
            <a:ext cx="12025071" cy="2467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Shape 165"/>
          <p:cNvGrpSpPr/>
          <p:nvPr/>
        </p:nvGrpSpPr>
        <p:grpSpPr>
          <a:xfrm>
            <a:off x="0" y="969963"/>
            <a:ext cx="12192001" cy="5888037"/>
            <a:chOff x="0" y="0"/>
            <a:chExt cx="7680" cy="3709"/>
          </a:xfrm>
        </p:grpSpPr>
        <p:pic>
          <p:nvPicPr>
            <p:cNvPr id="166" name="Shape 1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7680" cy="3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Shape 167"/>
            <p:cNvSpPr txBox="1"/>
            <p:nvPr/>
          </p:nvSpPr>
          <p:spPr>
            <a:xfrm>
              <a:off x="0" y="0"/>
              <a:ext cx="7680" cy="3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Shape 1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Relationship Id="rId9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Relationship Id="rId8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0.jp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5.jpg"/><Relationship Id="rId12" Type="http://schemas.openxmlformats.org/officeDocument/2006/relationships/hyperlink" Target="http://www.taobao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8.jpg"/><Relationship Id="rId5" Type="http://schemas.openxmlformats.org/officeDocument/2006/relationships/image" Target="../media/image18.jpg"/><Relationship Id="rId6" Type="http://schemas.openxmlformats.org/officeDocument/2006/relationships/image" Target="../media/image24.jpg"/><Relationship Id="rId7" Type="http://schemas.openxmlformats.org/officeDocument/2006/relationships/image" Target="../media/image27.png"/><Relationship Id="rId8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0568" y="3267999"/>
            <a:ext cx="5793780" cy="30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189538" y="4683127"/>
            <a:ext cx="20834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zh-CN" sz="2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學習普通話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474449" y="976068"/>
            <a:ext cx="751363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zh-CN" sz="8000" u="none" cap="none" strike="noStrike">
                <a:solidFill>
                  <a:srgbClr val="564E49"/>
                </a:solidFill>
                <a:latin typeface="Arial"/>
                <a:ea typeface="Arial"/>
                <a:cs typeface="Arial"/>
                <a:sym typeface="Arial"/>
              </a:rPr>
              <a:t>International Chinese Language Salon</a:t>
            </a:r>
          </a:p>
        </p:txBody>
      </p:sp>
      <p:sp>
        <p:nvSpPr>
          <p:cNvPr id="214" name="Shape 214"/>
          <p:cNvSpPr/>
          <p:nvPr/>
        </p:nvSpPr>
        <p:spPr>
          <a:xfrm>
            <a:off x="6081713" y="3656013"/>
            <a:ext cx="217487" cy="217487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-1588" y="95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zh-C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20" name="Shape 220"/>
          <p:cNvSpPr/>
          <p:nvPr/>
        </p:nvSpPr>
        <p:spPr>
          <a:xfrm rot="-5400000">
            <a:off x="5386387" y="-5386387"/>
            <a:ext cx="1419225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5" y="830262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744538" y="2151856"/>
            <a:ext cx="14192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zh-C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Brief introduction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44538" y="2686678"/>
            <a:ext cx="8351032" cy="32834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1.你最喜欢的明星或知名人士是谁？为什么？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你最喜歡的明星或知名人士是誰？為什麼？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2.你有认识的中国明星吗？请简单介绍一下他。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你有認識的中國明星嗎？請簡單介紹一下他。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100870" y="247948"/>
            <a:ext cx="24644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zh-CN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话题一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67937" l="66553" r="11449" t="8876"/>
          <a:stretch/>
        </p:blipFill>
        <p:spPr>
          <a:xfrm rot="-3069765">
            <a:off x="565977" y="1400329"/>
            <a:ext cx="918494" cy="99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9095" y="2536390"/>
            <a:ext cx="3325415" cy="332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-1588" y="95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zh-CN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32" name="Shape 232"/>
          <p:cNvSpPr/>
          <p:nvPr/>
        </p:nvSpPr>
        <p:spPr>
          <a:xfrm rot="-5400000">
            <a:off x="5386386" y="-5484666"/>
            <a:ext cx="1419225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0100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7165256" y="1463289"/>
            <a:ext cx="48023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zh-C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來源：福布斯2017中国名人排行榜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192" y="2559144"/>
            <a:ext cx="2084509" cy="188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1029" y="4391244"/>
            <a:ext cx="2001214" cy="199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3912" y="2531930"/>
            <a:ext cx="4122915" cy="192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4535" y="2508948"/>
            <a:ext cx="1992337" cy="199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8">
            <a:alphaModFix/>
          </a:blip>
          <a:srcRect b="356" l="24208" r="12155" t="-357"/>
          <a:stretch/>
        </p:blipFill>
        <p:spPr>
          <a:xfrm>
            <a:off x="9653457" y="4491760"/>
            <a:ext cx="1971701" cy="18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9">
            <a:alphaModFix/>
          </a:blip>
          <a:srcRect b="0" l="12500" r="12500" t="0"/>
          <a:stretch/>
        </p:blipFill>
        <p:spPr>
          <a:xfrm>
            <a:off x="3448348" y="4491760"/>
            <a:ext cx="2088835" cy="191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60920" y="4491760"/>
            <a:ext cx="2092537" cy="187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11">
            <a:alphaModFix/>
          </a:blip>
          <a:srcRect b="67937" l="66553" r="11449" t="8876"/>
          <a:stretch/>
        </p:blipFill>
        <p:spPr>
          <a:xfrm rot="-3069765">
            <a:off x="565977" y="1400329"/>
            <a:ext cx="918494" cy="99400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221147" y="3520325"/>
            <a:ext cx="3004467" cy="196192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DE0CA"/>
          </a:solidFill>
          <a:ln cap="flat" cmpd="sng" w="12700">
            <a:solidFill>
              <a:srgbClr val="F9263E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zh-CN" sz="2400" u="none" cap="none" strike="noStrike">
                <a:solidFill>
                  <a:srgbClr val="F9263E"/>
                </a:solidFill>
                <a:latin typeface="Calibri"/>
                <a:ea typeface="Calibri"/>
                <a:cs typeface="Calibri"/>
                <a:sym typeface="Calibri"/>
              </a:rPr>
              <a:t>你有看过或听过他们的作品吗？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926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2400">
                <a:solidFill>
                  <a:srgbClr val="F9263E"/>
                </a:solidFill>
                <a:latin typeface="Calibri"/>
                <a:ea typeface="Calibri"/>
                <a:cs typeface="Calibri"/>
                <a:sym typeface="Calibri"/>
              </a:rPr>
              <a:t>你有看過或者聽過他們作品嗎?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670319" y="107623"/>
            <a:ext cx="36296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明星认认看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-1588" y="95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50" name="Shape 250"/>
          <p:cNvSpPr/>
          <p:nvPr/>
        </p:nvSpPr>
        <p:spPr>
          <a:xfrm rot="-5400000">
            <a:off x="5386387" y="-5386387"/>
            <a:ext cx="1419225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5" y="830262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44538" y="2151856"/>
            <a:ext cx="14192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Brief introduction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23484" y="2757125"/>
            <a:ext cx="9483224" cy="32834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1.你最近想买的东西是什么？请和大家分享一下原因。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你最近想買的東西是什麼？請和大家分享一下原因。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2.你知道不同国家或地区的购物狂欢节分别是什么时候呢？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你知道不同國家或地區的購物狂歡節分別是什麼時候呢？</a:t>
            </a:r>
            <a:r>
              <a:rPr lang="zh-C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100870" y="247948"/>
            <a:ext cx="24644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话题二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 b="67937" l="66553" r="11449" t="8876"/>
          <a:stretch/>
        </p:blipFill>
        <p:spPr>
          <a:xfrm rot="-3069765">
            <a:off x="565977" y="1400329"/>
            <a:ext cx="918494" cy="99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1464" y="1524739"/>
            <a:ext cx="5313973" cy="531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-2" y="165993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62" name="Shape 262"/>
          <p:cNvSpPr/>
          <p:nvPr/>
        </p:nvSpPr>
        <p:spPr>
          <a:xfrm rot="-5400000">
            <a:off x="5386387" y="-5386387"/>
            <a:ext cx="1419225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0100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8446513" y="2602965"/>
            <a:ext cx="3501789" cy="444874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月11日是光棍節，又稱雙十一節，是流行於中國大陸年輕人的娛樂性節日，以自己是單身一族稱為光棍的意思。從2009年11月11日開始，中國大陸購物網站淘寶及其子品牌天貓為首的商家將該日宣傳為“狂歡購物節”，隨後其他電商也紛紛加入，光棍節逐漸演變成網絡購物狂歡節。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68089" y="2545975"/>
            <a:ext cx="3621087" cy="362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11月11日是光棍节，又称</a:t>
            </a:r>
            <a:r>
              <a:rPr b="1" lang="zh-C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双十一节，</a:t>
            </a:r>
            <a:r>
              <a:rPr lang="zh-C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是流行于中国大陆年轻人的娱乐性节日，以自己是单身一族称为光棍的意思。从2009年11月11日开始，中国大陆购物网站淘宝及其子品牌天猫为首的商家将该日宣传为“狂欢购物节”，随后其他电商也纷纷加入，光棍节逐渐演变成网络购物狂欢节。</a:t>
            </a:r>
          </a:p>
        </p:txBody>
      </p:sp>
      <p:sp>
        <p:nvSpPr>
          <p:cNvPr id="266" name="Shape 266"/>
          <p:cNvSpPr/>
          <p:nvPr/>
        </p:nvSpPr>
        <p:spPr>
          <a:xfrm rot="-1800000">
            <a:off x="2103403" y="5912440"/>
            <a:ext cx="269941" cy="404531"/>
          </a:xfrm>
          <a:custGeom>
            <a:pathLst>
              <a:path extrusionOk="0" h="120000" w="120000">
                <a:moveTo>
                  <a:pt x="200" y="63848"/>
                </a:moveTo>
                <a:cubicBezTo>
                  <a:pt x="3438" y="47289"/>
                  <a:pt x="33298" y="20765"/>
                  <a:pt x="49307" y="10392"/>
                </a:cubicBezTo>
                <a:cubicBezTo>
                  <a:pt x="65316" y="19"/>
                  <a:pt x="85732" y="-1897"/>
                  <a:pt x="96255" y="1610"/>
                </a:cubicBezTo>
                <a:cubicBezTo>
                  <a:pt x="108937" y="7999"/>
                  <a:pt x="118380" y="17559"/>
                  <a:pt x="120000" y="30719"/>
                </a:cubicBezTo>
                <a:cubicBezTo>
                  <a:pt x="118470" y="42896"/>
                  <a:pt x="123507" y="66863"/>
                  <a:pt x="59560" y="66890"/>
                </a:cubicBezTo>
                <a:cubicBezTo>
                  <a:pt x="50026" y="66197"/>
                  <a:pt x="96885" y="77933"/>
                  <a:pt x="93017" y="100019"/>
                </a:cubicBezTo>
                <a:cubicBezTo>
                  <a:pt x="91309" y="119945"/>
                  <a:pt x="64777" y="123333"/>
                  <a:pt x="49307" y="117304"/>
                </a:cubicBezTo>
                <a:cubicBezTo>
                  <a:pt x="33837" y="111276"/>
                  <a:pt x="-3037" y="80407"/>
                  <a:pt x="200" y="63848"/>
                </a:cubicBezTo>
                <a:close/>
              </a:path>
            </a:pathLst>
          </a:custGeom>
          <a:gradFill>
            <a:gsLst>
              <a:gs pos="0">
                <a:srgbClr val="830312"/>
              </a:gs>
              <a:gs pos="47000">
                <a:srgbClr val="BB0419"/>
              </a:gs>
              <a:gs pos="100000">
                <a:srgbClr val="F9263E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 flipH="1" rot="-1800000">
            <a:off x="1873837" y="6047112"/>
            <a:ext cx="262571" cy="404531"/>
          </a:xfrm>
          <a:custGeom>
            <a:pathLst>
              <a:path extrusionOk="0" h="120000" w="120000">
                <a:moveTo>
                  <a:pt x="200" y="63848"/>
                </a:moveTo>
                <a:cubicBezTo>
                  <a:pt x="3438" y="47289"/>
                  <a:pt x="33298" y="20765"/>
                  <a:pt x="49307" y="10392"/>
                </a:cubicBezTo>
                <a:cubicBezTo>
                  <a:pt x="65316" y="19"/>
                  <a:pt x="85732" y="-1897"/>
                  <a:pt x="96255" y="1610"/>
                </a:cubicBezTo>
                <a:cubicBezTo>
                  <a:pt x="108937" y="7999"/>
                  <a:pt x="118380" y="17559"/>
                  <a:pt x="120000" y="30719"/>
                </a:cubicBezTo>
                <a:cubicBezTo>
                  <a:pt x="118470" y="42896"/>
                  <a:pt x="123507" y="66863"/>
                  <a:pt x="59560" y="66890"/>
                </a:cubicBezTo>
                <a:cubicBezTo>
                  <a:pt x="50026" y="66197"/>
                  <a:pt x="96885" y="77933"/>
                  <a:pt x="93017" y="100019"/>
                </a:cubicBezTo>
                <a:cubicBezTo>
                  <a:pt x="91309" y="119945"/>
                  <a:pt x="64777" y="123333"/>
                  <a:pt x="49307" y="117304"/>
                </a:cubicBezTo>
                <a:cubicBezTo>
                  <a:pt x="33837" y="111276"/>
                  <a:pt x="-3037" y="80407"/>
                  <a:pt x="200" y="63848"/>
                </a:cubicBezTo>
                <a:close/>
              </a:path>
            </a:pathLst>
          </a:custGeom>
          <a:gradFill>
            <a:gsLst>
              <a:gs pos="0">
                <a:srgbClr val="830312"/>
              </a:gs>
              <a:gs pos="24000">
                <a:srgbClr val="BB0419"/>
              </a:gs>
              <a:gs pos="67000">
                <a:srgbClr val="F9263E"/>
              </a:gs>
              <a:gs pos="100000">
                <a:srgbClr val="F9263E"/>
              </a:gs>
            </a:gsLst>
            <a:lin ang="10800000" scaled="0"/>
          </a:gradFill>
          <a:ln>
            <a:noFill/>
          </a:ln>
          <a:effectLst>
            <a:outerShdw blurRad="127000" sx="105999" kx="800400" rotWithShape="0" algn="br" dir="6000000" dist="88900" sy="105999" ky="800400">
              <a:srgbClr val="000000">
                <a:alpha val="8862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 rot="3600000">
            <a:off x="2061419" y="6182051"/>
            <a:ext cx="131762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rgbClr val="BB0419"/>
              </a:gs>
              <a:gs pos="100000">
                <a:srgbClr val="F9263E"/>
              </a:gs>
            </a:gsLst>
            <a:lin ang="10800000" scaled="0"/>
          </a:gradFill>
          <a:ln>
            <a:noFill/>
          </a:ln>
          <a:effectLst>
            <a:outerShdw blurRad="38100" sx="107000" rotWithShape="0" algn="ctr" dir="3120000" dist="50800" sy="107000">
              <a:schemeClr val="dk1">
                <a:alpha val="64705"/>
              </a:scheme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 rot="-1800000">
            <a:off x="10159951" y="5806302"/>
            <a:ext cx="269944" cy="404531"/>
          </a:xfrm>
          <a:custGeom>
            <a:pathLst>
              <a:path extrusionOk="0" h="120000" w="120000">
                <a:moveTo>
                  <a:pt x="200" y="63848"/>
                </a:moveTo>
                <a:cubicBezTo>
                  <a:pt x="3438" y="47289"/>
                  <a:pt x="33298" y="20765"/>
                  <a:pt x="49307" y="10392"/>
                </a:cubicBezTo>
                <a:cubicBezTo>
                  <a:pt x="65316" y="19"/>
                  <a:pt x="85732" y="-1897"/>
                  <a:pt x="96255" y="1610"/>
                </a:cubicBezTo>
                <a:cubicBezTo>
                  <a:pt x="108937" y="7999"/>
                  <a:pt x="118380" y="17559"/>
                  <a:pt x="120000" y="30719"/>
                </a:cubicBezTo>
                <a:cubicBezTo>
                  <a:pt x="118470" y="42896"/>
                  <a:pt x="123507" y="66863"/>
                  <a:pt x="59560" y="66890"/>
                </a:cubicBezTo>
                <a:cubicBezTo>
                  <a:pt x="50026" y="66197"/>
                  <a:pt x="96885" y="77933"/>
                  <a:pt x="93017" y="100019"/>
                </a:cubicBezTo>
                <a:cubicBezTo>
                  <a:pt x="91309" y="119945"/>
                  <a:pt x="64777" y="123333"/>
                  <a:pt x="49307" y="117304"/>
                </a:cubicBezTo>
                <a:cubicBezTo>
                  <a:pt x="33837" y="111276"/>
                  <a:pt x="-3037" y="80407"/>
                  <a:pt x="200" y="63848"/>
                </a:cubicBezTo>
                <a:close/>
              </a:path>
            </a:pathLst>
          </a:custGeom>
          <a:gradFill>
            <a:gsLst>
              <a:gs pos="0">
                <a:srgbClr val="830312"/>
              </a:gs>
              <a:gs pos="47000">
                <a:srgbClr val="BB0419"/>
              </a:gs>
              <a:gs pos="100000">
                <a:srgbClr val="F9263E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 flipH="1" rot="-1800000">
            <a:off x="9930384" y="5940974"/>
            <a:ext cx="262571" cy="404531"/>
          </a:xfrm>
          <a:custGeom>
            <a:pathLst>
              <a:path extrusionOk="0" h="120000" w="120000">
                <a:moveTo>
                  <a:pt x="200" y="63848"/>
                </a:moveTo>
                <a:cubicBezTo>
                  <a:pt x="3438" y="47289"/>
                  <a:pt x="33298" y="20765"/>
                  <a:pt x="49307" y="10392"/>
                </a:cubicBezTo>
                <a:cubicBezTo>
                  <a:pt x="65316" y="19"/>
                  <a:pt x="85732" y="-1897"/>
                  <a:pt x="96255" y="1610"/>
                </a:cubicBezTo>
                <a:cubicBezTo>
                  <a:pt x="108937" y="7999"/>
                  <a:pt x="118380" y="17559"/>
                  <a:pt x="120000" y="30719"/>
                </a:cubicBezTo>
                <a:cubicBezTo>
                  <a:pt x="118470" y="42896"/>
                  <a:pt x="123507" y="66863"/>
                  <a:pt x="59560" y="66890"/>
                </a:cubicBezTo>
                <a:cubicBezTo>
                  <a:pt x="50026" y="66197"/>
                  <a:pt x="96885" y="77933"/>
                  <a:pt x="93017" y="100019"/>
                </a:cubicBezTo>
                <a:cubicBezTo>
                  <a:pt x="91309" y="119945"/>
                  <a:pt x="64777" y="123333"/>
                  <a:pt x="49307" y="117304"/>
                </a:cubicBezTo>
                <a:cubicBezTo>
                  <a:pt x="33837" y="111276"/>
                  <a:pt x="-3037" y="80407"/>
                  <a:pt x="200" y="63848"/>
                </a:cubicBezTo>
                <a:close/>
              </a:path>
            </a:pathLst>
          </a:custGeom>
          <a:gradFill>
            <a:gsLst>
              <a:gs pos="0">
                <a:srgbClr val="830312"/>
              </a:gs>
              <a:gs pos="24000">
                <a:srgbClr val="BB0419"/>
              </a:gs>
              <a:gs pos="67000">
                <a:srgbClr val="F9263E"/>
              </a:gs>
              <a:gs pos="100000">
                <a:srgbClr val="F9263E"/>
              </a:gs>
            </a:gsLst>
            <a:lin ang="10800000" scaled="0"/>
          </a:gradFill>
          <a:ln>
            <a:noFill/>
          </a:ln>
          <a:effectLst>
            <a:outerShdw blurRad="127000" sx="105999" kx="800400" rotWithShape="0" algn="br" dir="6000000" dist="88900" sy="105999" ky="800400">
              <a:srgbClr val="000000">
                <a:alpha val="8862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 rot="3600000">
            <a:off x="10117932" y="6075912"/>
            <a:ext cx="131762" cy="38100"/>
          </a:xfrm>
          <a:prstGeom prst="flowChartTerminator">
            <a:avLst/>
          </a:prstGeom>
          <a:gradFill>
            <a:gsLst>
              <a:gs pos="0">
                <a:srgbClr val="830312"/>
              </a:gs>
              <a:gs pos="47000">
                <a:srgbClr val="BB0419"/>
              </a:gs>
              <a:gs pos="100000">
                <a:srgbClr val="F9263E"/>
              </a:gs>
            </a:gsLst>
            <a:lin ang="10800000" scaled="0"/>
          </a:gradFill>
          <a:ln>
            <a:noFill/>
          </a:ln>
          <a:effectLst>
            <a:outerShdw blurRad="38100" sx="107000" rotWithShape="0" algn="ctr" dir="3120000" dist="50800" sy="107000">
              <a:schemeClr val="dk1">
                <a:alpha val="64705"/>
              </a:scheme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4573197" y="78584"/>
            <a:ext cx="36296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淘宝双十一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9176" y="2545975"/>
            <a:ext cx="4202475" cy="289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8423670" y="177663"/>
            <a:ext cx="3421408" cy="2171642"/>
          </a:xfrm>
          <a:prstGeom prst="wedgeEllipseCallout">
            <a:avLst>
              <a:gd fmla="val -49204" name="adj1"/>
              <a:gd fmla="val 49545" name="adj2"/>
            </a:avLst>
          </a:prstGeom>
          <a:solidFill>
            <a:srgbClr val="FEEFE3"/>
          </a:solidFill>
          <a:ln cap="flat" cmpd="sng" w="12700">
            <a:solidFill>
              <a:srgbClr val="FD9389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双十一的时候，你有在淘宝上买过东西吗？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雙十一的時候，你有在淘寶上買過東西嗎？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 b="67937" l="66553" r="11449" t="8876"/>
          <a:stretch/>
        </p:blipFill>
        <p:spPr>
          <a:xfrm rot="-3069765">
            <a:off x="565977" y="1400329"/>
            <a:ext cx="918494" cy="99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美國聖誕節大采購一般是從感恩節之後開始的。感恩節是每年11月的第四個星期四。因此它的第二天，也就是11月的第四個星期五也就是美國人大采購的第一天。在這一天，美國的商場都會推出大量的打折和優惠活動，以在年底進行最後一次大規模的促銷。</a:t>
            </a:r>
          </a:p>
        </p:txBody>
      </p:sp>
      <p:sp>
        <p:nvSpPr>
          <p:cNvPr id="281" name="Shape 281"/>
          <p:cNvSpPr/>
          <p:nvPr/>
        </p:nvSpPr>
        <p:spPr>
          <a:xfrm rot="-5400000">
            <a:off x="5386387" y="-5386387"/>
            <a:ext cx="1419225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0100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96948" y="2375574"/>
            <a:ext cx="2794641" cy="388454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美国圣诞节大采购一般是从感恩节之后开始的。感恩节是每年11月的第四个星期四。因此它的第二天，也就是11月的第四个星期五也就是美国人大采购的第一天。在这一天，美国的商场都会推出大量的打折和优惠活动，以在年底进行最后一次大规模的促销。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679084" y="247948"/>
            <a:ext cx="36296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黑色星期五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9007556" y="2260600"/>
            <a:ext cx="2807088" cy="401534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美國聖誕節大采購一般是從感恩節之後開始的。感恩節是每年11月的第四個星期四。因此它的第二天，也就是11月的第四個星期五也就是美國人大采購的第一天。在這一天，美國的商場都會推出大量的打折和優惠活動，以在年底進行最後一次大規模的促銷。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539" y="2615843"/>
            <a:ext cx="5621599" cy="304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93781">
            <a:off x="8495771" y="-17867"/>
            <a:ext cx="3366030" cy="285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-1588" y="95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93" name="Shape 293"/>
          <p:cNvSpPr/>
          <p:nvPr/>
        </p:nvSpPr>
        <p:spPr>
          <a:xfrm rot="-5400000">
            <a:off x="5386387" y="-5386387"/>
            <a:ext cx="1419225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5" y="830262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744538" y="2151856"/>
            <a:ext cx="14192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Brief introduction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5100870" y="247948"/>
            <a:ext cx="24644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zh-C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话题三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 b="67937" l="66553" r="11449" t="8876"/>
          <a:stretch/>
        </p:blipFill>
        <p:spPr>
          <a:xfrm rot="-3069765">
            <a:off x="442543" y="1151005"/>
            <a:ext cx="1116508" cy="120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867422"/>
            <a:ext cx="2046044" cy="199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9853" y="4944266"/>
            <a:ext cx="4172722" cy="191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4910" y="4700471"/>
            <a:ext cx="3389584" cy="216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89857" y="3253443"/>
            <a:ext cx="3558033" cy="187015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2178038" y="2850753"/>
            <a:ext cx="7146978" cy="153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你喜欢吃的零食是什么？请详细介绍一下它。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你喜歡吃的零食是什麼，請詳細介紹一下它。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62733" y="4893970"/>
            <a:ext cx="2826092" cy="19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-1255" y="2748433"/>
            <a:ext cx="2190801" cy="22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34832" y="2004807"/>
            <a:ext cx="2527263" cy="143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-509716" y="2272497"/>
            <a:ext cx="3207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www.Taobao.com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662" y="-639066"/>
            <a:ext cx="5066225" cy="353983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 rot="-5400000">
            <a:off x="5391150" y="57150"/>
            <a:ext cx="1409700" cy="12192000"/>
          </a:xfrm>
          <a:prstGeom prst="rect">
            <a:avLst/>
          </a:prstGeom>
          <a:solidFill>
            <a:srgbClr val="FDCCD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18050"/>
            <a:ext cx="12143232" cy="14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4168724" y="608906"/>
            <a:ext cx="38545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5400">
                <a:solidFill>
                  <a:srgbClr val="608C7D"/>
                </a:solidFill>
                <a:latin typeface="Arial"/>
                <a:ea typeface="Arial"/>
                <a:cs typeface="Arial"/>
                <a:sym typeface="Arial"/>
              </a:rPr>
              <a:t>GAME TIME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1390953" y="2884958"/>
            <a:ext cx="9663308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在有限的时间里认识更多的朋友们吧，问问他们谁吃过图表上的食物并在对应空格内写下他的名字。最终谁的格子内最先填满人名就胜利。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在有限的時間裏認識更多的朋友們吧，問問他們誰吃過圖表上的食物並在對應空格內寫下他的名字。最終誰的格子內最先填滿人名就勝利。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2762" y="4324708"/>
            <a:ext cx="3408562" cy="20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9261" y="420174"/>
            <a:ext cx="4084083" cy="533435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4736304" y="2752356"/>
            <a:ext cx="313848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357735" y="5547758"/>
            <a:ext cx="418816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CN" sz="4400">
                <a:solidFill>
                  <a:srgbClr val="8D9095"/>
                </a:solidFill>
                <a:latin typeface="Arial"/>
                <a:ea typeface="Arial"/>
                <a:cs typeface="Arial"/>
                <a:sym typeface="Arial"/>
              </a:rPr>
              <a:t>感谢你的参与！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000120141119A01PPBG">
  <a:themeElements>
    <a:clrScheme name="自定义 12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A9250F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