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Playfair Display"/>
      <p:regular r:id="rId26"/>
      <p:bold r:id="rId27"/>
      <p:italic r:id="rId28"/>
      <p:boldItalic r:id="rId29"/>
    </p:embeddedFont>
    <p:embeddedFont>
      <p:font typeface="Montserrat"/>
      <p:regular r:id="rId30"/>
      <p:bold r:id="rId31"/>
      <p:italic r:id="rId32"/>
      <p:boldItalic r:id="rId33"/>
    </p:embeddedFont>
    <p:embeddedFont>
      <p:font typeface="Oswald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1B40AA8D-DC7B-4FA0-A12C-2E7C23069953}">
  <a:tblStyle styleId="{1B40AA8D-DC7B-4FA0-A12C-2E7C230699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layfairDisplay-regular.fntdata"/><Relationship Id="rId25" Type="http://schemas.openxmlformats.org/officeDocument/2006/relationships/slide" Target="slides/slide20.xml"/><Relationship Id="rId28" Type="http://schemas.openxmlformats.org/officeDocument/2006/relationships/font" Target="fonts/PlayfairDisplay-italic.fntdata"/><Relationship Id="rId27" Type="http://schemas.openxmlformats.org/officeDocument/2006/relationships/font" Target="fonts/PlayfairDisplay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layfairDispl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6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8.xml"/><Relationship Id="rId35" Type="http://schemas.openxmlformats.org/officeDocument/2006/relationships/font" Target="fonts/Oswald-bold.fntdata"/><Relationship Id="rId12" Type="http://schemas.openxmlformats.org/officeDocument/2006/relationships/slide" Target="slides/slide7.xml"/><Relationship Id="rId34" Type="http://schemas.openxmlformats.org/officeDocument/2006/relationships/font" Target="fonts/Oswald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Week 9 </a:t>
            </a:r>
            <a:endParaRPr/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趙宇航  付益雅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87275"/>
            <a:ext cx="8520600" cy="4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旅游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CN"/>
              <a:t>lv</a:t>
            </a:r>
            <a:r>
              <a:rPr lang="zh-CN"/>
              <a:t> 3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/>
              <a:t>you 2 </a:t>
            </a: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1675" y="381000"/>
            <a:ext cx="5775350" cy="438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87275"/>
            <a:ext cx="8520600" cy="4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打篮球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CN"/>
              <a:t>da</a:t>
            </a:r>
            <a:r>
              <a:rPr lang="zh-CN"/>
              <a:t> 3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zh-CN"/>
              <a:t>lan</a:t>
            </a:r>
            <a:r>
              <a:rPr lang="zh-CN"/>
              <a:t> 2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/>
              <a:t>qiu 2</a:t>
            </a: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3500" y="337100"/>
            <a:ext cx="5854075" cy="423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87275"/>
            <a:ext cx="8520600" cy="4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话题讨论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zh-CN"/>
              <a:t>你平常精神状态好吗?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zh-CN"/>
              <a:t>你的爱好是什么？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zh-CN"/>
              <a:t>你觉得爱好对一个人的生活重不重要？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/>
              <a:t>  4.    你每天花多少时间做自己喜欢的事情？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拼音部分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複習拼音</a:t>
            </a:r>
            <a:endParaRPr/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/>
              <a:t>聲母：b p m f </a:t>
            </a:r>
            <a:endParaRPr sz="30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zh-CN" sz="3000"/>
              <a:t>		  z zh  c ch  s sh</a:t>
            </a:r>
            <a:endParaRPr sz="3000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 sz="3000"/>
              <a:t>韵母：a  o	 e	 i	u</a:t>
            </a:r>
            <a:br>
              <a:rPr lang="zh-CN" sz="3000"/>
            </a:br>
            <a:r>
              <a:rPr lang="zh-CN" sz="3000"/>
              <a:t>		  ai    ei	 ao   ou</a:t>
            </a:r>
            <a:endParaRPr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複習拼音</a:t>
            </a:r>
            <a:endParaRPr/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51760"/>
            <a:ext cx="8520601" cy="2322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複習拼音</a:t>
            </a:r>
            <a:endParaRPr/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04950"/>
            <a:ext cx="8520599" cy="2394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複習拼音</a:t>
            </a:r>
            <a:endParaRPr/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55" name="Shape 155"/>
          <p:cNvGraphicFramePr/>
          <p:nvPr/>
        </p:nvGraphicFramePr>
        <p:xfrm>
          <a:off x="311750" y="1530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{1B40AA8D-DC7B-4FA0-A12C-2E7C23069953}</a:tableStyleId>
              </a:tblPr>
              <a:tblGrid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</a:tblGrid>
              <a:tr h="76502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a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e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i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u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ai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ei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ao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ou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76502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z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雜菜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責任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自己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小組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再見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賊人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造反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走路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76502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zh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炸雞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哲學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製造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主人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債務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照相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粥麵</a:t>
                      </a:r>
                      <a:endParaRPr sz="24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複習拼音</a:t>
            </a:r>
            <a:endParaRPr/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62" name="Shape 162"/>
          <p:cNvGraphicFramePr/>
          <p:nvPr/>
        </p:nvGraphicFramePr>
        <p:xfrm>
          <a:off x="311750" y="1530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{1B40AA8D-DC7B-4FA0-A12C-2E7C23069953}</a:tableStyleId>
              </a:tblPr>
              <a:tblGrid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  <a:gridCol w="1065075"/>
              </a:tblGrid>
              <a:tr h="873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a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e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i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u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ai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ao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ou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873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c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擦乾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測試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詞語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促進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猜測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草原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緊湊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873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ch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茶葉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車輛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持久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廚房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砍柴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超級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憂愁</a:t>
                      </a:r>
                      <a:endParaRPr sz="24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複習拼音</a:t>
            </a:r>
            <a:endParaRPr/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69" name="Shape 169"/>
          <p:cNvGraphicFramePr/>
          <p:nvPr/>
        </p:nvGraphicFramePr>
        <p:xfrm>
          <a:off x="311750" y="1530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{1B40AA8D-DC7B-4FA0-A12C-2E7C23069953}</a:tableStyleId>
              </a:tblPr>
              <a:tblGrid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  <a:gridCol w="946725"/>
              </a:tblGrid>
              <a:tr h="765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a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e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i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u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ai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ei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ao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ou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765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s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瀟灑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色彩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絲綢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宿舍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賽車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掃地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搜查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765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s</a:t>
                      </a:r>
                      <a:r>
                        <a:rPr lang="zh-CN" sz="2400"/>
                        <a:t>h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大廈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舌頭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食物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樹木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篩選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誰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哨兵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/>
                        <a:t>守衛</a:t>
                      </a:r>
                      <a:endParaRPr sz="24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000000"/>
                </a:solidFill>
                <a:highlight>
                  <a:schemeClr val="lt1"/>
                </a:highlight>
              </a:rPr>
              <a:t>话题部分-精神生活与爱好</a:t>
            </a:r>
            <a:endParaRPr>
              <a:solidFill>
                <a:srgbClr val="000000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小測試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87275"/>
            <a:ext cx="8520600" cy="4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阅读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zh-CN"/>
              <a:t>yue 4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/>
              <a:t>du 2</a:t>
            </a: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4625" y="0"/>
            <a:ext cx="60492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87275"/>
            <a:ext cx="8520600" cy="4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音乐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CN"/>
              <a:t>y</a:t>
            </a:r>
            <a:r>
              <a:rPr lang="zh-CN"/>
              <a:t>in</a:t>
            </a:r>
            <a:r>
              <a:rPr lang="zh-CN"/>
              <a:t> 1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/>
              <a:t>yue</a:t>
            </a:r>
            <a:r>
              <a:rPr lang="zh-CN"/>
              <a:t> 4</a:t>
            </a: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3375" y="187275"/>
            <a:ext cx="6272850" cy="47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87275"/>
            <a:ext cx="8520600" cy="4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跳舞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CN"/>
              <a:t>tiao</a:t>
            </a:r>
            <a:r>
              <a:rPr lang="zh-CN"/>
              <a:t> 4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/>
              <a:t>wu</a:t>
            </a:r>
            <a:r>
              <a:rPr lang="zh-CN"/>
              <a:t> 3</a:t>
            </a:r>
            <a:endParaRPr/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5200" y="187275"/>
            <a:ext cx="5842001" cy="438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87275"/>
            <a:ext cx="8520600" cy="4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游泳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zh-CN"/>
              <a:t>you</a:t>
            </a:r>
            <a:r>
              <a:rPr lang="zh-CN"/>
              <a:t> 2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/>
              <a:t>yong</a:t>
            </a:r>
            <a:r>
              <a:rPr lang="zh-CN"/>
              <a:t> 3</a:t>
            </a: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6900" y="486425"/>
            <a:ext cx="6029902" cy="408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87275"/>
            <a:ext cx="8520600" cy="4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画画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CN"/>
              <a:t>hua</a:t>
            </a:r>
            <a:r>
              <a:rPr lang="zh-CN"/>
              <a:t> 4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/>
              <a:t>hua</a:t>
            </a:r>
            <a:r>
              <a:rPr lang="zh-CN"/>
              <a:t> 4</a:t>
            </a: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675" y="187275"/>
            <a:ext cx="5996324" cy="479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87275"/>
            <a:ext cx="8520600" cy="4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看电视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CN"/>
              <a:t>kan</a:t>
            </a:r>
            <a:r>
              <a:rPr lang="zh-CN"/>
              <a:t> 4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zh-CN"/>
              <a:t>dian</a:t>
            </a:r>
            <a:r>
              <a:rPr lang="zh-CN"/>
              <a:t> 4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/>
              <a:t>shi 4</a:t>
            </a:r>
            <a:endParaRPr/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5600" y="428625"/>
            <a:ext cx="5715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87275"/>
            <a:ext cx="8520600" cy="4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滑冰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CN"/>
              <a:t>hua</a:t>
            </a:r>
            <a:r>
              <a:rPr lang="zh-CN"/>
              <a:t> 2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/>
              <a:t>bing</a:t>
            </a:r>
            <a:r>
              <a:rPr lang="zh-CN"/>
              <a:t> 1</a:t>
            </a: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6400" y="496600"/>
            <a:ext cx="6118650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