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B705F5C1-5A6A-4E25-AD0B-AB7774E90CF6}">
  <a:tblStyle styleId="{B705F5C1-5A6A-4E25-AD0B-AB7774E90CF6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slide" Target="slides/slide16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24" Type="http://schemas.openxmlformats.org/officeDocument/2006/relationships/slide" Target="slides/slide18.xml"/><Relationship Id="rId12" Type="http://schemas.openxmlformats.org/officeDocument/2006/relationships/slide" Target="slides/slide6.xml"/><Relationship Id="rId23" Type="http://schemas.openxmlformats.org/officeDocument/2006/relationships/slide" Target="slides/slide17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94" name="Shape 19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00" name="Shape 2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07" name="Shape 20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21" name="Shape 22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Shape 228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Shape 56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Shape 57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00"/>
              <a:buFont typeface="Playfair Display"/>
              <a:buNone/>
              <a:defRPr b="1" i="0" sz="6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00"/>
              <a:buFont typeface="Playfair Display"/>
              <a:buNone/>
              <a:defRPr b="1" i="0" sz="6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00"/>
              <a:buFont typeface="Playfair Display"/>
              <a:buNone/>
              <a:defRPr b="1" i="0" sz="6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00"/>
              <a:buFont typeface="Playfair Display"/>
              <a:buNone/>
              <a:defRPr b="1" i="0" sz="6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00"/>
              <a:buFont typeface="Playfair Display"/>
              <a:buNone/>
              <a:defRPr b="1" i="0" sz="6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00"/>
              <a:buFont typeface="Playfair Display"/>
              <a:buNone/>
              <a:defRPr b="1" i="0" sz="6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00"/>
              <a:buFont typeface="Playfair Display"/>
              <a:buNone/>
              <a:defRPr b="1" i="0" sz="6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00"/>
              <a:buFont typeface="Playfair Display"/>
              <a:buNone/>
              <a:defRPr b="1" i="0" sz="6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00"/>
              <a:buFont typeface="Playfair Display"/>
              <a:buNone/>
              <a:defRPr b="1" i="0" sz="6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i="0" sz="24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i="0" sz="24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i="0" sz="24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i="0" sz="24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i="0" sz="24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i="0" sz="24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i="0" sz="24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i="0" sz="24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i="0" sz="24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b="0" i="0" sz="18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Shape 66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Playfair Display"/>
              <a:buNone/>
              <a:defRPr b="1" i="0" sz="4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Playfair Display"/>
              <a:buNone/>
              <a:defRPr b="1" i="0" sz="4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Playfair Display"/>
              <a:buNone/>
              <a:defRPr b="1" i="0" sz="4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Playfair Display"/>
              <a:buNone/>
              <a:defRPr b="1" i="0" sz="4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Playfair Display"/>
              <a:buNone/>
              <a:defRPr b="1" i="0" sz="4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Playfair Display"/>
              <a:buNone/>
              <a:defRPr b="1" i="0" sz="4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Playfair Display"/>
              <a:buNone/>
              <a:defRPr b="1" i="0" sz="4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Playfair Display"/>
              <a:buNone/>
              <a:defRPr b="1" i="0" sz="4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Playfair Display"/>
              <a:buNone/>
              <a:defRPr b="1" i="0" sz="4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○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■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●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○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■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●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○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Playfair Display"/>
              <a:buChar char="■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○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■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●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○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■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●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○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Playfair Display"/>
              <a:buChar char="■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swald"/>
              <a:buNone/>
              <a:defRPr b="0" i="0" sz="24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swald"/>
              <a:buNone/>
              <a:defRPr b="0" i="0" sz="24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swald"/>
              <a:buNone/>
              <a:defRPr b="0" i="0" sz="24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swald"/>
              <a:buNone/>
              <a:defRPr b="0" i="0" sz="24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swald"/>
              <a:buNone/>
              <a:defRPr b="0" i="0" sz="24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swald"/>
              <a:buNone/>
              <a:defRPr b="0" i="0" sz="24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swald"/>
              <a:buNone/>
              <a:defRPr b="0" i="0" sz="24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swald"/>
              <a:buNone/>
              <a:defRPr b="0" i="0" sz="24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swald"/>
              <a:buNone/>
              <a:defRPr b="0" i="0" sz="24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04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●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○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■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●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○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■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●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Playfair Display"/>
              <a:buChar char="○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Playfair Display"/>
              <a:buChar char="■"/>
              <a:defRPr b="0" i="0" sz="12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b="0" i="0" sz="5400" u="none" cap="none" strike="noStrike">
                <a:solidFill>
                  <a:schemeClr val="lt1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b="0" i="0" sz="5400" u="none" cap="none" strike="noStrike">
                <a:solidFill>
                  <a:schemeClr val="lt1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b="0" i="0" sz="5400" u="none" cap="none" strike="noStrike">
                <a:solidFill>
                  <a:schemeClr val="lt1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b="0" i="0" sz="5400" u="none" cap="none" strike="noStrike">
                <a:solidFill>
                  <a:schemeClr val="lt1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b="0" i="0" sz="5400" u="none" cap="none" strike="noStrike">
                <a:solidFill>
                  <a:schemeClr val="lt1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b="0" i="0" sz="5400" u="none" cap="none" strike="noStrike">
                <a:solidFill>
                  <a:schemeClr val="lt1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b="0" i="0" sz="5400" u="none" cap="none" strike="noStrike">
                <a:solidFill>
                  <a:schemeClr val="lt1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b="0" i="0" sz="5400" u="none" cap="none" strike="noStrike">
                <a:solidFill>
                  <a:schemeClr val="lt1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b="0" i="0" sz="5400" u="none" cap="none" strike="noStrike">
                <a:solidFill>
                  <a:schemeClr val="lt1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2" name="Shape 8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5" name="Shape 85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6" name="Shape 86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Oswald"/>
              <a:buNone/>
              <a:defRPr b="0" i="0" sz="42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Oswald"/>
              <a:buNone/>
              <a:defRPr b="0" i="0" sz="42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Oswald"/>
              <a:buNone/>
              <a:defRPr b="0" i="0" sz="42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Oswald"/>
              <a:buNone/>
              <a:defRPr b="0" i="0" sz="42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Oswald"/>
              <a:buNone/>
              <a:defRPr b="0" i="0" sz="42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Oswald"/>
              <a:buNone/>
              <a:defRPr b="0" i="0" sz="42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Oswald"/>
              <a:buNone/>
              <a:defRPr b="0" i="0" sz="42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Oswald"/>
              <a:buNone/>
              <a:defRPr b="0" i="0" sz="42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Oswald"/>
              <a:buNone/>
              <a:defRPr b="0" i="0" sz="42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87" name="Shape 87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Playfair Display"/>
              <a:buNone/>
              <a:defRPr b="0" i="0" sz="21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Playfair Display"/>
              <a:buNone/>
              <a:defRPr b="0" i="0" sz="21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Playfair Display"/>
              <a:buNone/>
              <a:defRPr b="0" i="0" sz="21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Playfair Display"/>
              <a:buNone/>
              <a:defRPr b="0" i="0" sz="21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Playfair Display"/>
              <a:buNone/>
              <a:defRPr b="0" i="0" sz="21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Playfair Display"/>
              <a:buNone/>
              <a:defRPr b="0" i="0" sz="21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Playfair Display"/>
              <a:buNone/>
              <a:defRPr b="0" i="0" sz="21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Playfair Display"/>
              <a:buNone/>
              <a:defRPr b="0" i="0" sz="21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Playfair Display"/>
              <a:buNone/>
              <a:defRPr b="0" i="0" sz="21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8" name="Shape 88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b="0" i="0" sz="1800" u="none" cap="none" strike="noStrike">
                <a:solidFill>
                  <a:schemeClr val="dk2"/>
                </a:solidFill>
                <a:highlight>
                  <a:schemeClr val="lt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highlight>
                  <a:schemeClr val="lt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highlight>
                  <a:schemeClr val="lt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 b="0" i="0" sz="1400" u="none" cap="none" strike="noStrike">
                <a:solidFill>
                  <a:schemeClr val="dk2"/>
                </a:solidFill>
                <a:highlight>
                  <a:schemeClr val="lt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highlight>
                  <a:schemeClr val="lt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highlight>
                  <a:schemeClr val="lt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 b="0" i="0" sz="1400" u="none" cap="none" strike="noStrike">
                <a:solidFill>
                  <a:schemeClr val="dk2"/>
                </a:solidFill>
                <a:highlight>
                  <a:schemeClr val="lt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highlight>
                  <a:schemeClr val="lt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highlight>
                  <a:schemeClr val="lt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9" name="Shape 8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None/>
              <a:defRPr b="0" i="0" sz="1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92" name="Shape 9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0"/>
              <a:buFont typeface="Montserrat"/>
              <a:buNone/>
              <a:defRPr b="0" i="0" sz="14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0"/>
              <a:buFont typeface="Montserrat"/>
              <a:buNone/>
              <a:defRPr b="0" i="0" sz="14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Montserrat"/>
                <a:ea typeface="Montserrat"/>
                <a:cs typeface="Montserrat"/>
                <a:sym typeface="Montserrat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0"/>
              <a:buFont typeface="Montserrat"/>
              <a:buNone/>
              <a:defRPr b="0" i="0" sz="14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Montserrat"/>
                <a:ea typeface="Montserrat"/>
                <a:cs typeface="Montserrat"/>
                <a:sym typeface="Montserrat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0"/>
              <a:buFont typeface="Montserrat"/>
              <a:buNone/>
              <a:defRPr b="0" i="0" sz="14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Montserrat"/>
                <a:ea typeface="Montserrat"/>
                <a:cs typeface="Montserrat"/>
                <a:sym typeface="Montserrat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0"/>
              <a:buFont typeface="Montserrat"/>
              <a:buNone/>
              <a:defRPr b="0" i="0" sz="14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Montserrat"/>
                <a:ea typeface="Montserrat"/>
                <a:cs typeface="Montserrat"/>
                <a:sym typeface="Montserrat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0"/>
              <a:buFont typeface="Montserrat"/>
              <a:buNone/>
              <a:defRPr b="0" i="0" sz="14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Montserrat"/>
                <a:ea typeface="Montserrat"/>
                <a:cs typeface="Montserrat"/>
                <a:sym typeface="Montserrat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0"/>
              <a:buFont typeface="Montserrat"/>
              <a:buNone/>
              <a:defRPr b="0" i="0" sz="14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Montserrat"/>
                <a:ea typeface="Montserrat"/>
                <a:cs typeface="Montserrat"/>
                <a:sym typeface="Montserrat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0"/>
              <a:buFont typeface="Montserrat"/>
              <a:buNone/>
              <a:defRPr b="0" i="0" sz="14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Montserrat"/>
                <a:ea typeface="Montserrat"/>
                <a:cs typeface="Montserrat"/>
                <a:sym typeface="Montserrat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0"/>
              <a:buFont typeface="Montserrat"/>
              <a:buNone/>
              <a:defRPr b="0" i="0" sz="14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b="0" i="0" sz="1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 b="0" i="0" sz="14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 b="0" i="0" sz="14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 marR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96" name="Shape 9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1pPr>
            <a:lvl2pPr lvl="1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2pPr>
            <a:lvl3pPr lvl="2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3pPr>
            <a:lvl4pPr lvl="3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4pPr>
            <a:lvl5pPr lvl="4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5pPr>
            <a:lvl6pPr lvl="5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6pPr>
            <a:lvl7pPr lvl="6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7pPr>
            <a:lvl8pPr lvl="7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8pPr>
            <a:lvl9pPr lvl="8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op">
    <p:bg>
      <p:bgPr>
        <a:solidFill>
          <a:srgbClr val="FFF2CC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b="0" i="0" sz="18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 b="0" i="0" sz="1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Relationship Id="rId4" Type="http://schemas.openxmlformats.org/officeDocument/2006/relationships/image" Target="../media/image9.gif"/><Relationship Id="rId5" Type="http://schemas.openxmlformats.org/officeDocument/2006/relationships/image" Target="../media/image8.gif"/><Relationship Id="rId6" Type="http://schemas.openxmlformats.org/officeDocument/2006/relationships/image" Target="../media/image1.gif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Relationship Id="rId4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gif"/><Relationship Id="rId4" Type="http://schemas.openxmlformats.org/officeDocument/2006/relationships/image" Target="../media/image8.gif"/><Relationship Id="rId5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CN" sz="5000"/>
              <a:t>普通話沙龍</a:t>
            </a:r>
            <a:endParaRPr sz="5000"/>
          </a:p>
          <a:p>
            <a:pPr indent="0" lvl="0" mar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CN" sz="5000"/>
              <a:t>International Chinese Language Salaon</a:t>
            </a:r>
            <a:endParaRPr sz="5000"/>
          </a:p>
        </p:txBody>
      </p:sp>
      <p:sp>
        <p:nvSpPr>
          <p:cNvPr id="104" name="Shape 104"/>
          <p:cNvSpPr txBox="1"/>
          <p:nvPr>
            <p:ph idx="1" type="subTitle"/>
          </p:nvPr>
        </p:nvSpPr>
        <p:spPr>
          <a:xfrm>
            <a:off x="456600" y="4137400"/>
            <a:ext cx="4910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Week 4 </a:t>
            </a:r>
            <a:r>
              <a:rPr lang="zh-CN"/>
              <a:t>第四週 何松駿 趙宇航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5544475" y="1504950"/>
            <a:ext cx="3287700" cy="96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sz="4000"/>
              <a:t>涮火鍋</a:t>
            </a:r>
            <a:endParaRPr sz="4000"/>
          </a:p>
        </p:txBody>
      </p:sp>
      <p:sp>
        <p:nvSpPr>
          <p:cNvPr id="178" name="Shape 178"/>
          <p:cNvSpPr txBox="1"/>
          <p:nvPr>
            <p:ph idx="1" type="body"/>
          </p:nvPr>
        </p:nvSpPr>
        <p:spPr>
          <a:xfrm>
            <a:off x="5544475" y="2832625"/>
            <a:ext cx="3287700" cy="96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sz="4000"/>
              <a:t>打邊爐</a:t>
            </a:r>
            <a:endParaRPr sz="4000"/>
          </a:p>
        </p:txBody>
      </p:sp>
      <p:pic>
        <p:nvPicPr>
          <p:cNvPr id="179" name="Shape 17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7125" y="749200"/>
            <a:ext cx="5239675" cy="3494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00"/>
        </a:solidFill>
      </p:bgPr>
    </p:bg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00"/>
              <a:buFont typeface="Playfair Display"/>
              <a:buNone/>
            </a:pPr>
            <a:r>
              <a:rPr b="1" i="0" lang="zh-CN" sz="6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學術部分</a:t>
            </a:r>
            <a:endParaRPr b="1" i="0" sz="6800" u="none" cap="none" strike="noStrike">
              <a:solidFill>
                <a:schemeClr val="dk2"/>
              </a:solidFill>
              <a:highlight>
                <a:schemeClr val="dk1"/>
              </a:highlight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800"/>
              <a:buFont typeface="Playfair Display"/>
              <a:buNone/>
            </a:pPr>
            <a:r>
              <a:rPr b="1" i="0" lang="zh-CN" sz="68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拼音II</a:t>
            </a:r>
            <a:endParaRPr b="1" i="0" sz="6800" u="none" cap="none" strike="noStrike">
              <a:solidFill>
                <a:schemeClr val="dk2"/>
              </a:solidFill>
              <a:highlight>
                <a:schemeClr val="dk1"/>
              </a:highlight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185" name="Shape 185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</a:pPr>
            <a:r>
              <a:rPr b="1" i="0" lang="zh-CN" sz="24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趙宇航</a:t>
            </a:r>
            <a:endParaRPr b="1" i="0" sz="2400" u="none" cap="none" strike="noStrike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6" name="Shape 186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/>
          <p:nvPr>
            <p:ph idx="1" type="body"/>
          </p:nvPr>
        </p:nvSpPr>
        <p:spPr>
          <a:xfrm>
            <a:off x="857250" y="616650"/>
            <a:ext cx="7755600" cy="39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rPr b="0" i="0" lang="zh-CN" sz="3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聲母		g   k   h</a:t>
            </a:r>
            <a:endParaRPr b="0" i="0" sz="30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rPr b="0" i="0" lang="zh-CN" sz="3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韻母	</a:t>
            </a:r>
            <a:endParaRPr b="0" i="0" sz="30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rPr b="0" i="0" lang="zh-CN" sz="3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an  en  ang  eng  ong	</a:t>
            </a:r>
            <a:endParaRPr b="0" i="0" sz="30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rPr b="0" i="0" lang="zh-CN" sz="3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ua  uo  uai  uei(-ui)  </a:t>
            </a:r>
            <a:endParaRPr b="0" i="0" sz="30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rPr b="0" i="0" lang="zh-CN" sz="30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uan  uen(-un)  uang  ueng</a:t>
            </a:r>
            <a:endParaRPr b="0" i="0" sz="30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t/>
            </a:r>
            <a:endParaRPr b="0" i="0" sz="30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graphicFrame>
        <p:nvGraphicFramePr>
          <p:cNvPr id="197" name="Shape 197"/>
          <p:cNvGraphicFramePr/>
          <p:nvPr/>
        </p:nvGraphicFramePr>
        <p:xfrm>
          <a:off x="311700" y="12340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{B705F5C1-5A6A-4E25-AD0B-AB7774E90CF6}</a:tableStyleId>
              </a:tblPr>
              <a:tblGrid>
                <a:gridCol w="907000"/>
                <a:gridCol w="2569200"/>
                <a:gridCol w="2590150"/>
                <a:gridCol w="2454250"/>
              </a:tblGrid>
              <a:tr h="7405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a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e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u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  <a:tr h="733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ga 尷尬 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ge 歌唱 隔離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gu 故事 股票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  <a:tr h="733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ka 咖啡 卡片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ke 科學 可樂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ku 哭泣 苦澀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  <a:tr h="733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ha 哈哈大笑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he 喝水 顯赫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hu 老虎 呼喊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</a:pPr>
            <a:r>
              <a:t/>
            </a:r>
            <a:endParaRPr b="0" i="0" sz="3000" u="none" cap="none" strike="noStrike">
              <a:solidFill>
                <a:schemeClr val="dk2"/>
              </a:solidFill>
              <a:highlight>
                <a:schemeClr val="dk1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03" name="Shape 203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graphicFrame>
        <p:nvGraphicFramePr>
          <p:cNvPr id="204" name="Shape 204"/>
          <p:cNvGraphicFramePr/>
          <p:nvPr/>
        </p:nvGraphicFramePr>
        <p:xfrm>
          <a:off x="311625" y="12340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{B705F5C1-5A6A-4E25-AD0B-AB7774E90CF6}</a:tableStyleId>
              </a:tblPr>
              <a:tblGrid>
                <a:gridCol w="418250"/>
                <a:gridCol w="2185025"/>
                <a:gridCol w="1380025"/>
                <a:gridCol w="2268650"/>
                <a:gridCol w="2268675"/>
              </a:tblGrid>
              <a:tr h="807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ai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ei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ao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ou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  <a:tr h="7993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gai 應該 蓋子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gei 給你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gao 高興 手稿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gou 購買 小狗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  <a:tr h="7993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kai 開心 凱旋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kei 剋人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kao 考試 犒勞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kou 扣子 口耳相傳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  <a:tr h="7993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hai 海洋 孩子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hei 黑色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hao 浩瀚 好處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hou 吼叫 厚積薄發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</a:pPr>
            <a:r>
              <a:t/>
            </a:r>
            <a:endParaRPr b="0" i="0" sz="3000" u="none" cap="none" strike="noStrike">
              <a:solidFill>
                <a:schemeClr val="dk2"/>
              </a:solidFill>
              <a:highlight>
                <a:schemeClr val="dk1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10" name="Shape 210"/>
          <p:cNvSpPr txBox="1"/>
          <p:nvPr>
            <p:ph idx="1" type="body"/>
          </p:nvPr>
        </p:nvSpPr>
        <p:spPr>
          <a:xfrm>
            <a:off x="311700" y="101772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graphicFrame>
        <p:nvGraphicFramePr>
          <p:cNvPr id="211" name="Shape 211"/>
          <p:cNvGraphicFramePr/>
          <p:nvPr/>
        </p:nvGraphicFramePr>
        <p:xfrm>
          <a:off x="311700" y="1017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{B705F5C1-5A6A-4E25-AD0B-AB7774E90CF6}</a:tableStyleId>
              </a:tblPr>
              <a:tblGrid>
                <a:gridCol w="500125"/>
                <a:gridCol w="1524650"/>
                <a:gridCol w="1681450"/>
                <a:gridCol w="1556000"/>
                <a:gridCol w="1744200"/>
                <a:gridCol w="1514175"/>
              </a:tblGrid>
              <a:tr h="835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an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en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ang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eng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ong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  <a:tr h="10231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gan 乾燥 趕走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gen 跟隨 根源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gang 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香港 剛才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geng 更加 耿直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gong </a:t>
                      </a:r>
                      <a:endParaRPr sz="2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工人 提供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  <a:tr h="10231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kan 刊物 看見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ken 肯定 開墾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kang 健康 抵抗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keng 吭聲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土坑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kong </a:t>
                      </a:r>
                      <a:endParaRPr sz="2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空氣 恐怖 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  <a:tr h="10231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han 喊叫 震撼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hen 痕跡 很好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hang </a:t>
                      </a:r>
                      <a:endParaRPr sz="2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航行 杭州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heng </a:t>
                      </a:r>
                      <a:endParaRPr sz="2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橫豎 永恆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hong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紅色 烘乾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</a:pPr>
            <a:r>
              <a:t/>
            </a:r>
            <a:endParaRPr b="0" i="0" sz="3000" u="none" cap="none" strike="noStrike">
              <a:solidFill>
                <a:schemeClr val="dk2"/>
              </a:solidFill>
              <a:highlight>
                <a:schemeClr val="dk1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17" name="Shape 217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graphicFrame>
        <p:nvGraphicFramePr>
          <p:cNvPr id="218" name="Shape 218"/>
          <p:cNvGraphicFramePr/>
          <p:nvPr/>
        </p:nvGraphicFramePr>
        <p:xfrm>
          <a:off x="311750" y="1017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{B705F5C1-5A6A-4E25-AD0B-AB7774E90CF6}</a:tableStyleId>
              </a:tblPr>
              <a:tblGrid>
                <a:gridCol w="585525"/>
                <a:gridCol w="1923650"/>
                <a:gridCol w="2007300"/>
                <a:gridCol w="2049125"/>
                <a:gridCol w="1955025"/>
              </a:tblGrid>
              <a:tr h="8129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ua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uo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uai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uei(-ui)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  <a:tr h="8129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gua 西瓜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八卦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guo 國家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水果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guai 乖巧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奇怪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gui 烏龜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貴重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  <a:tr h="8129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kua 誇獎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跨國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kuo 廣闊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擴大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kuai 快速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筷子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kui 虧待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愧疚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  <a:tr h="8129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hua 花朵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圖畫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huo 火焰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闖禍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huai 腳踝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懷念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hui 輝煌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優惠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</a:pPr>
            <a:r>
              <a:t/>
            </a:r>
            <a:endParaRPr b="0" i="0" sz="3000" u="none" cap="none" strike="noStrike">
              <a:solidFill>
                <a:schemeClr val="dk2"/>
              </a:solidFill>
              <a:highlight>
                <a:schemeClr val="dk1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24" name="Shape 22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graphicFrame>
        <p:nvGraphicFramePr>
          <p:cNvPr id="225" name="Shape 225"/>
          <p:cNvGraphicFramePr/>
          <p:nvPr/>
        </p:nvGraphicFramePr>
        <p:xfrm>
          <a:off x="311750" y="1017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{B705F5C1-5A6A-4E25-AD0B-AB7774E90CF6}</a:tableStyleId>
              </a:tblPr>
              <a:tblGrid>
                <a:gridCol w="796750"/>
                <a:gridCol w="2403600"/>
                <a:gridCol w="2646600"/>
                <a:gridCol w="2673650"/>
              </a:tblGrid>
              <a:tr h="854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uan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uang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uen(-un)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  <a:tr h="854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guan 關心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博物館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guang 光芒 廣州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gun 棍子 翻滾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  <a:tr h="854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kuan 寬窄 款待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kuang 框架 眼眶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kun 乾坤 困倦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  <a:tr h="854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huan 歡樂 緩慢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huang 慌亂 說謊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zh-CN" sz="2400" u="none" cap="none" strike="noStrike"/>
                        <a:t>hun 昏暗 魂魄</a:t>
                      </a:r>
                      <a:endParaRPr sz="24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</a:pPr>
            <a:r>
              <a:rPr b="0" i="0" lang="zh-CN" sz="3000" u="none" cap="none" strike="noStrik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rPr>
              <a:t>小練習</a:t>
            </a:r>
            <a:endParaRPr b="0" i="0" sz="3000" u="none" cap="none" strike="noStrike">
              <a:solidFill>
                <a:schemeClr val="dk2"/>
              </a:solidFill>
              <a:highlight>
                <a:schemeClr val="dk1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31" name="Shape 231"/>
          <p:cNvSpPr txBox="1"/>
          <p:nvPr>
            <p:ph idx="1" type="body"/>
          </p:nvPr>
        </p:nvSpPr>
        <p:spPr>
          <a:xfrm>
            <a:off x="311700" y="1234075"/>
            <a:ext cx="8520600" cy="26924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</a:pP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下面加下劃線的字的拼音是 huò 的是</a:t>
            </a:r>
            <a:endParaRPr/>
          </a:p>
          <a:p>
            <a:pPr indent="0" lvl="0" marL="1143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A. 幹</a:t>
            </a:r>
            <a:r>
              <a:rPr b="0" i="0" lang="zh-CN" sz="2400" u="sng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活</a:t>
            </a: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     B. </a:t>
            </a:r>
            <a:r>
              <a:rPr b="0" i="0" lang="zh-CN" sz="2400" u="sng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或</a:t>
            </a: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者       C. 肥</a:t>
            </a:r>
            <a:r>
              <a:rPr b="0" i="0" lang="zh-CN" sz="2400" u="sng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沃</a:t>
            </a: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       D. </a:t>
            </a:r>
            <a:r>
              <a:rPr b="0" i="0" lang="zh-CN" sz="2400" u="sng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過</a:t>
            </a: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分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</a:pP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下面加下劃線的字的拼音是 guān 的是</a:t>
            </a:r>
            <a:endParaRPr/>
          </a:p>
          <a:p>
            <a:pPr indent="0" lvl="0" marL="1143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A. </a:t>
            </a:r>
            <a:r>
              <a:rPr b="0" i="0" lang="zh-CN" sz="2400" u="sng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估</a:t>
            </a: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計      Β. 主</a:t>
            </a:r>
            <a:r>
              <a:rPr b="0" i="0" lang="zh-CN" sz="2400" u="sng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管</a:t>
            </a: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	    C.</a:t>
            </a:r>
            <a:r>
              <a:rPr b="0" i="0" lang="zh-CN" sz="2400" u="sng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關</a:t>
            </a: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注	 D. </a:t>
            </a:r>
            <a:r>
              <a:rPr b="0" i="0" lang="zh-CN" sz="2400" u="sng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光</a:t>
            </a: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芒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</a:pP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下面加下劃線的字的拼音是 guī 的是</a:t>
            </a:r>
            <a:endParaRPr/>
          </a:p>
          <a:p>
            <a:pPr indent="0" lvl="0" marL="1143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A. </a:t>
            </a:r>
            <a:r>
              <a:rPr b="0" i="0" lang="zh-CN" sz="2400" u="sng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軌</a:t>
            </a: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道      Β. </a:t>
            </a:r>
            <a:r>
              <a:rPr b="0" i="0" lang="zh-CN" sz="2400" u="sng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規</a:t>
            </a: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定	    C.</a:t>
            </a:r>
            <a:r>
              <a:rPr b="0" i="0" lang="zh-CN" sz="2400" u="sng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乖</a:t>
            </a: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巧	 D. </a:t>
            </a:r>
            <a:r>
              <a:rPr b="0" i="0" lang="zh-CN" sz="2400" u="sng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跪</a:t>
            </a:r>
            <a:r>
              <a:rPr b="0" i="0" lang="zh-CN" sz="2400" u="none" cap="none" strike="noStrik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下</a:t>
            </a:r>
            <a:endParaRPr b="0" i="0" sz="24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1143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1143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1143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232" name="Shape 232"/>
          <p:cNvSpPr txBox="1"/>
          <p:nvPr/>
        </p:nvSpPr>
        <p:spPr>
          <a:xfrm>
            <a:off x="546846" y="4078941"/>
            <a:ext cx="828545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C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  C  B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1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/>
        </p:nvSpPr>
        <p:spPr>
          <a:xfrm>
            <a:off x="324575" y="219550"/>
            <a:ext cx="6841500" cy="15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zh-CN" sz="5000"/>
              <a:t>話題討論－烹飪</a:t>
            </a:r>
            <a:endParaRPr b="1" sz="5000"/>
          </a:p>
        </p:txBody>
      </p:sp>
      <p:sp>
        <p:nvSpPr>
          <p:cNvPr id="110" name="Shape 110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 </a:t>
            </a:r>
            <a:endParaRPr/>
          </a:p>
        </p:txBody>
      </p:sp>
      <p:sp>
        <p:nvSpPr>
          <p:cNvPr id="111" name="Shape 111"/>
          <p:cNvSpPr txBox="1"/>
          <p:nvPr/>
        </p:nvSpPr>
        <p:spPr>
          <a:xfrm>
            <a:off x="324575" y="1467850"/>
            <a:ext cx="8089800" cy="35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libri"/>
              <a:buChar char="●"/>
            </a:pPr>
            <a:r>
              <a:rPr lang="zh-CN" sz="2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有沒有嘗試過烹飪／下廚？</a:t>
            </a:r>
            <a:endParaRPr sz="2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libri"/>
              <a:buChar char="●"/>
            </a:pPr>
            <a:r>
              <a:rPr lang="zh-CN" sz="2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會什麼烹飪方法？</a:t>
            </a:r>
            <a:endParaRPr sz="2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libri"/>
              <a:buChar char="●"/>
            </a:pPr>
            <a:r>
              <a:rPr lang="zh-CN" sz="2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做過印象最深刻的菜是什麼？</a:t>
            </a:r>
            <a:endParaRPr sz="2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libri"/>
              <a:buChar char="●"/>
            </a:pPr>
            <a:r>
              <a:rPr lang="zh-CN" sz="2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有什麽有趣的烹飪的經歷？</a:t>
            </a:r>
            <a:endParaRPr sz="2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libri"/>
              <a:buChar char="●"/>
            </a:pPr>
            <a:r>
              <a:rPr lang="zh-CN" sz="2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更喜歡自己烹飪還是外出吃飯／去餐廳／下館子？</a:t>
            </a:r>
            <a:endParaRPr sz="2400">
              <a:solidFill>
                <a:srgbClr val="695D46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2" name="Shape 1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58042" y="62500"/>
            <a:ext cx="3585956" cy="201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/>
        </p:nvSpPr>
        <p:spPr>
          <a:xfrm>
            <a:off x="324575" y="219550"/>
            <a:ext cx="6841500" cy="15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zh-CN" sz="5000"/>
              <a:t>烹飪方式</a:t>
            </a:r>
            <a:endParaRPr b="1" sz="5000"/>
          </a:p>
        </p:txBody>
      </p:sp>
      <p:sp>
        <p:nvSpPr>
          <p:cNvPr id="118" name="Shape 118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 </a:t>
            </a:r>
            <a:endParaRPr/>
          </a:p>
        </p:txBody>
      </p:sp>
      <p:sp>
        <p:nvSpPr>
          <p:cNvPr id="119" name="Shape 119"/>
          <p:cNvSpPr txBox="1"/>
          <p:nvPr/>
        </p:nvSpPr>
        <p:spPr>
          <a:xfrm>
            <a:off x="324575" y="1467850"/>
            <a:ext cx="8089800" cy="35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libri"/>
              <a:buChar char="●"/>
            </a:pPr>
            <a:r>
              <a:t/>
            </a:r>
            <a:endParaRPr sz="2400">
              <a:solidFill>
                <a:srgbClr val="695D46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20" name="Shape 1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3488" y="1467861"/>
            <a:ext cx="7744972" cy="353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4402050" y="1452050"/>
            <a:ext cx="4430100" cy="31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sz="3500"/>
              <a:t>輪流介紹一下，再舉兩個例子。</a:t>
            </a:r>
            <a:endParaRPr sz="3500"/>
          </a:p>
        </p:txBody>
      </p:sp>
      <p:pic>
        <p:nvPicPr>
          <p:cNvPr id="127" name="Shape 1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919325" y="278750"/>
            <a:ext cx="6832250" cy="3116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168055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sz="6000"/>
              <a:t>炒</a:t>
            </a:r>
            <a:endParaRPr sz="6000"/>
          </a:p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sz="4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endParaRPr sz="4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rgbClr val="723B02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4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把小型材料放入旺火熱油鍋裡，急速翻動使熟的一種烹調方法。</a:t>
            </a:r>
            <a:endParaRPr sz="40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/>
          </a:p>
        </p:txBody>
      </p:sp>
      <p:pic>
        <p:nvPicPr>
          <p:cNvPr id="134" name="Shape 1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65047" y="445025"/>
            <a:ext cx="3401024" cy="22784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5544475" y="1504950"/>
            <a:ext cx="3287700" cy="96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sz="4000"/>
              <a:t>西紅柿炒雞蛋</a:t>
            </a:r>
            <a:endParaRPr sz="4000"/>
          </a:p>
        </p:txBody>
      </p:sp>
      <p:pic>
        <p:nvPicPr>
          <p:cNvPr descr="西紅柿炒雞蛋的圖片搜尋結果" id="141" name="Shape 1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3325" y="445025"/>
            <a:ext cx="4604250" cy="3063925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Shape 142"/>
          <p:cNvSpPr txBox="1"/>
          <p:nvPr/>
        </p:nvSpPr>
        <p:spPr>
          <a:xfrm>
            <a:off x="5751875" y="2787125"/>
            <a:ext cx="2793000" cy="7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sz="4000"/>
              <a:t>番茄炒蛋</a:t>
            </a:r>
            <a:endParaRPr sz="40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type="title"/>
          </p:nvPr>
        </p:nvSpPr>
        <p:spPr>
          <a:xfrm>
            <a:off x="168055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sz="6000"/>
              <a:t>汆</a:t>
            </a:r>
            <a:endParaRPr sz="6000"/>
          </a:p>
        </p:txBody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/>
          </a:p>
        </p:txBody>
      </p:sp>
      <p:pic>
        <p:nvPicPr>
          <p:cNvPr descr="汆白肉的圖片搜尋結果" id="149" name="Shape 1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55550" y="0"/>
            <a:ext cx="3576750" cy="2614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Shape 15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76300" y="4721275"/>
            <a:ext cx="889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Shape 15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93700" y="4721275"/>
            <a:ext cx="889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Shape 15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52400" y="4721275"/>
            <a:ext cx="88900" cy="152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Shape 153"/>
          <p:cNvSpPr txBox="1"/>
          <p:nvPr/>
        </p:nvSpPr>
        <p:spPr>
          <a:xfrm>
            <a:off x="635000" y="1992575"/>
            <a:ext cx="78246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4000">
                <a:latin typeface="Oswald"/>
                <a:ea typeface="Oswald"/>
                <a:cs typeface="Oswald"/>
                <a:sym typeface="Oswald"/>
              </a:rPr>
              <a:t>把材料放入湯內，一滾即成的一種烹調方法。</a:t>
            </a:r>
            <a:endParaRPr sz="4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5544475" y="1504950"/>
            <a:ext cx="3287700" cy="96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sz="4000"/>
              <a:t>酸菜汆白肉</a:t>
            </a:r>
            <a:endParaRPr sz="4000"/>
          </a:p>
        </p:txBody>
      </p:sp>
      <p:pic>
        <p:nvPicPr>
          <p:cNvPr descr="汆白肉的圖片搜尋結果" id="160" name="Shape 1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2675" y="172200"/>
            <a:ext cx="4879350" cy="3567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酸菜的圖片搜尋結果" id="161" name="Shape 16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00375" y="2469150"/>
            <a:ext cx="3810000" cy="2628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type="title"/>
          </p:nvPr>
        </p:nvSpPr>
        <p:spPr>
          <a:xfrm>
            <a:off x="1334875" y="1961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sz="6000"/>
              <a:t>涮</a:t>
            </a:r>
            <a:endParaRPr sz="6000"/>
          </a:p>
        </p:txBody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/>
          </a:p>
        </p:txBody>
      </p:sp>
      <p:pic>
        <p:nvPicPr>
          <p:cNvPr id="168" name="Shape 1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6300" y="4721275"/>
            <a:ext cx="889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Shape 16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3700" y="4721275"/>
            <a:ext cx="889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Shape 17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4721275"/>
            <a:ext cx="88900" cy="1524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Shape 171"/>
          <p:cNvSpPr txBox="1"/>
          <p:nvPr/>
        </p:nvSpPr>
        <p:spPr>
          <a:xfrm>
            <a:off x="635000" y="1992575"/>
            <a:ext cx="78246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rgbClr val="723B0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4000">
                <a:latin typeface="Playfair Display"/>
                <a:ea typeface="Playfair Display"/>
                <a:cs typeface="Playfair Display"/>
                <a:sym typeface="Playfair Display"/>
              </a:rPr>
              <a:t>用火鍋把水燒沸，把切成薄片的主料放在沸水裡燙片刻，隨即蘸上調味品食用的一種烹調方法。</a:t>
            </a:r>
            <a:endParaRPr sz="4000"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