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Playfair Display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Oswald"/>
      <p:regular r:id="rId43"/>
      <p:bold r:id="rId44"/>
    </p:embeddedFont>
    <p:embeddedFont>
      <p:font typeface="Source Sans Pr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7C383FE-D7A1-4E0B-BF3C-2369392FE7BE}">
  <a:tblStyle styleId="{C7C383FE-D7A1-4E0B-BF3C-2369392FE7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20" Type="http://schemas.openxmlformats.org/officeDocument/2006/relationships/slide" Target="slides/slide14.xml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22" Type="http://schemas.openxmlformats.org/officeDocument/2006/relationships/slide" Target="slides/slide16.xml"/><Relationship Id="rId44" Type="http://schemas.openxmlformats.org/officeDocument/2006/relationships/font" Target="fonts/Oswald-bold.fntdata"/><Relationship Id="rId21" Type="http://schemas.openxmlformats.org/officeDocument/2006/relationships/slide" Target="slides/slide15.xml"/><Relationship Id="rId43" Type="http://schemas.openxmlformats.org/officeDocument/2006/relationships/font" Target="fonts/Oswald-regular.fntdata"/><Relationship Id="rId24" Type="http://schemas.openxmlformats.org/officeDocument/2006/relationships/slide" Target="slides/slide18.xml"/><Relationship Id="rId46" Type="http://schemas.openxmlformats.org/officeDocument/2006/relationships/font" Target="fonts/SourceSansPro-bold.fntdata"/><Relationship Id="rId23" Type="http://schemas.openxmlformats.org/officeDocument/2006/relationships/slide" Target="slides/slide17.xml"/><Relationship Id="rId45" Type="http://schemas.openxmlformats.org/officeDocument/2006/relationships/font" Target="fonts/SourceSansPr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SourceSansPro-boldItalic.fntdata"/><Relationship Id="rId25" Type="http://schemas.openxmlformats.org/officeDocument/2006/relationships/slide" Target="slides/slide19.xml"/><Relationship Id="rId47" Type="http://schemas.openxmlformats.org/officeDocument/2006/relationships/font" Target="fonts/SourceSansPro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italic.fntdata"/><Relationship Id="rId10" Type="http://schemas.openxmlformats.org/officeDocument/2006/relationships/slide" Target="slides/slide4.xml"/><Relationship Id="rId32" Type="http://schemas.openxmlformats.org/officeDocument/2006/relationships/font" Target="fonts/Raleway-bold.fntdata"/><Relationship Id="rId13" Type="http://schemas.openxmlformats.org/officeDocument/2006/relationships/slide" Target="slides/slide7.xml"/><Relationship Id="rId35" Type="http://schemas.openxmlformats.org/officeDocument/2006/relationships/font" Target="fonts/PlayfairDisplay-regular.fntdata"/><Relationship Id="rId12" Type="http://schemas.openxmlformats.org/officeDocument/2006/relationships/slide" Target="slides/slide6.xml"/><Relationship Id="rId34" Type="http://schemas.openxmlformats.org/officeDocument/2006/relationships/font" Target="fonts/Raleway-boldItalic.fntdata"/><Relationship Id="rId15" Type="http://schemas.openxmlformats.org/officeDocument/2006/relationships/slide" Target="slides/slide9.xml"/><Relationship Id="rId37" Type="http://schemas.openxmlformats.org/officeDocument/2006/relationships/font" Target="fonts/PlayfairDisplay-italic.fntdata"/><Relationship Id="rId14" Type="http://schemas.openxmlformats.org/officeDocument/2006/relationships/slide" Target="slides/slide8.xml"/><Relationship Id="rId36" Type="http://schemas.openxmlformats.org/officeDocument/2006/relationships/font" Target="fonts/PlayfairDisplay-bold.fntdata"/><Relationship Id="rId17" Type="http://schemas.openxmlformats.org/officeDocument/2006/relationships/slide" Target="slides/slide11.xml"/><Relationship Id="rId39" Type="http://schemas.openxmlformats.org/officeDocument/2006/relationships/font" Target="fonts/Montserrat-regular.fntdata"/><Relationship Id="rId16" Type="http://schemas.openxmlformats.org/officeDocument/2006/relationships/slide" Target="slides/slide10.xml"/><Relationship Id="rId38" Type="http://schemas.openxmlformats.org/officeDocument/2006/relationships/font" Target="fonts/PlayfairDisplay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1" name="Shape 61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" name="Shape 6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Shape 65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Shape 7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8" name="Shape 8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" name="Shape 8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90" name="Shape 90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1" name="Shape 9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 txBox="1"/>
          <p:nvPr>
            <p:ph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rgbClr val="FFF2C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lum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ctrTitle"/>
          </p:nvPr>
        </p:nvSpPr>
        <p:spPr>
          <a:xfrm>
            <a:off x="131675" y="5720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351C75"/>
                </a:solidFill>
              </a:rPr>
              <a:t>普通話沙龍</a:t>
            </a:r>
            <a:endParaRPr>
              <a:solidFill>
                <a:srgbClr val="351C75"/>
              </a:solidFill>
            </a:endParaRPr>
          </a:p>
        </p:txBody>
      </p:sp>
      <p:sp>
        <p:nvSpPr>
          <p:cNvPr id="108" name="Shape 108"/>
          <p:cNvSpPr txBox="1"/>
          <p:nvPr>
            <p:ph idx="1" type="subTitle"/>
          </p:nvPr>
        </p:nvSpPr>
        <p:spPr>
          <a:xfrm>
            <a:off x="75750" y="20456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000">
                <a:solidFill>
                  <a:srgbClr val="351C75"/>
                </a:solidFill>
              </a:rPr>
              <a:t>International Chinese Language Salon</a:t>
            </a:r>
            <a:endParaRPr sz="3000">
              <a:solidFill>
                <a:srgbClr val="351C75"/>
              </a:solidFill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618325" y="3020250"/>
            <a:ext cx="5862300" cy="9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  第三週</a:t>
            </a:r>
            <a:endParaRPr sz="24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趙宇航</a:t>
            </a:r>
            <a:r>
              <a:rPr lang="zh-CN" sz="2400"/>
              <a:t> 萬雨薇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锦鲤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jin1 li3</a:t>
            </a:r>
            <a:endParaRPr/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150" y="0"/>
            <a:ext cx="519544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蜥蜴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xi1 yi4</a:t>
            </a:r>
            <a:endParaRPr/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850" y="309651"/>
            <a:ext cx="6549901" cy="436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话题讨论</a:t>
            </a:r>
            <a:endParaRPr/>
          </a:p>
        </p:txBody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311700" y="1152475"/>
            <a:ext cx="4337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>
                <a:solidFill>
                  <a:srgbClr val="000000"/>
                </a:solidFill>
              </a:rPr>
              <a:t>1. 你養過哪些寵物，发生了什么故事？</a:t>
            </a:r>
            <a:endParaRPr sz="2200">
              <a:solidFill>
                <a:srgbClr val="000000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200">
                <a:solidFill>
                  <a:srgbClr val="000000"/>
                </a:solidFill>
              </a:rPr>
              <a:t>2.你</a:t>
            </a:r>
            <a:r>
              <a:rPr lang="zh-CN" sz="2200">
                <a:solidFill>
                  <a:srgbClr val="000000"/>
                </a:solidFill>
              </a:rPr>
              <a:t>聽說過最罕見的寵物是什麼？</a:t>
            </a:r>
            <a:endParaRPr sz="2200"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200">
                <a:solidFill>
                  <a:srgbClr val="000000"/>
                </a:solidFill>
              </a:rPr>
              <a:t>3. 你最想養的寵物是什麼？</a:t>
            </a:r>
            <a:endParaRPr sz="2200"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zh-CN" sz="2200">
                <a:solidFill>
                  <a:srgbClr val="000000"/>
                </a:solidFill>
              </a:rPr>
              <a:t>4.</a:t>
            </a:r>
            <a:r>
              <a:rPr lang="zh-CN" sz="2200">
                <a:solidFill>
                  <a:srgbClr val="000000"/>
                </a:solidFill>
              </a:rPr>
              <a:t>有什麼你不能接受的寵物嗎？</a:t>
            </a:r>
            <a:endParaRPr sz="2200">
              <a:solidFill>
                <a:srgbClr val="000000"/>
              </a:solidFill>
            </a:endParaRPr>
          </a:p>
        </p:txBody>
      </p:sp>
      <p:sp>
        <p:nvSpPr>
          <p:cNvPr id="179" name="Shape 179"/>
          <p:cNvSpPr txBox="1"/>
          <p:nvPr>
            <p:ph idx="2" type="body"/>
          </p:nvPr>
        </p:nvSpPr>
        <p:spPr>
          <a:xfrm>
            <a:off x="4832400" y="1152475"/>
            <a:ext cx="419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7F7F7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400" y="993498"/>
            <a:ext cx="4192800" cy="3027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00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學術部分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拼音</a:t>
            </a:r>
            <a:endParaRPr/>
          </a:p>
        </p:txBody>
      </p:sp>
      <p:sp>
        <p:nvSpPr>
          <p:cNvPr id="186" name="Shape 186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x="857250" y="616650"/>
            <a:ext cx="7755600" cy="39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000"/>
              <a:t>聲母		g   k   h</a:t>
            </a:r>
            <a:endParaRPr sz="30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3000"/>
              <a:t>韻母	</a:t>
            </a:r>
            <a:endParaRPr sz="30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3000"/>
              <a:t>an  en  ang  eng  ong	</a:t>
            </a:r>
            <a:endParaRPr sz="30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3000"/>
              <a:t>ua  uo  uai  uei(-ui)  </a:t>
            </a:r>
            <a:endParaRPr sz="30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3000"/>
              <a:t>uan  uen(-un)  uang  ueng</a:t>
            </a:r>
            <a:endParaRPr sz="30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97" name="Shape 197"/>
          <p:cNvGraphicFramePr/>
          <p:nvPr/>
        </p:nvGraphicFramePr>
        <p:xfrm>
          <a:off x="311700" y="12340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{C7C383FE-D7A1-4E0B-BF3C-2369392FE7BE}</a:tableStyleId>
              </a:tblPr>
              <a:tblGrid>
                <a:gridCol w="907000"/>
                <a:gridCol w="2569200"/>
                <a:gridCol w="2590150"/>
                <a:gridCol w="2454250"/>
              </a:tblGrid>
              <a:tr h="7405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a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e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u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7334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ga 旮 嘎 尬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ge 歌 隔 蓋 個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gu 估 股 固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733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ka 喀 卡 咖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ke 科 咳 渴 客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ku 哭 苦 酷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7334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ha 哈 蛤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he 喝 河 赫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hu 呼 湖 虎 戶</a:t>
                      </a:r>
                      <a:endParaRPr sz="24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04" name="Shape 204"/>
          <p:cNvGraphicFramePr/>
          <p:nvPr/>
        </p:nvGraphicFramePr>
        <p:xfrm>
          <a:off x="311625" y="12340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{C7C383FE-D7A1-4E0B-BF3C-2369392FE7BE}</a:tableStyleId>
              </a:tblPr>
              <a:tblGrid>
                <a:gridCol w="418250"/>
                <a:gridCol w="2185025"/>
                <a:gridCol w="1380025"/>
                <a:gridCol w="2268650"/>
                <a:gridCol w="2268675"/>
              </a:tblGrid>
              <a:tr h="80707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ai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ei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ao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ou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7993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gai 該 改 概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gei 給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gao 高 搞 告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gou 勾 狗 夠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7993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kai 開 凱 愷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kei 剋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kao 考 靠 </a:t>
                      </a:r>
                      <a:r>
                        <a:rPr lang="zh-CN" sz="2400"/>
                        <a:t>犒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kou 扣 口 摳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7993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hai 嗨 還 海 害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hei 黑 嘿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hao 蒿 豪 好 浩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hou 齁 猴 吼 厚</a:t>
                      </a:r>
                      <a:endParaRPr sz="24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311700" y="101772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11" name="Shape 211"/>
          <p:cNvGraphicFramePr/>
          <p:nvPr/>
        </p:nvGraphicFramePr>
        <p:xfrm>
          <a:off x="311700" y="101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{C7C383FE-D7A1-4E0B-BF3C-2369392FE7BE}</a:tableStyleId>
              </a:tblPr>
              <a:tblGrid>
                <a:gridCol w="500125"/>
                <a:gridCol w="1524650"/>
                <a:gridCol w="1681450"/>
                <a:gridCol w="1556000"/>
                <a:gridCol w="1744200"/>
                <a:gridCol w="1514175"/>
              </a:tblGrid>
              <a:tr h="8356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an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en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ang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eng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ong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10231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gan 乾 感 幹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gen 跟 哏 亘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gang 剛 港 杠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geng 庚 梗 更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gong 公 拱 貢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10231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kan 刊 侃 看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ken 肯 墾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kang 康 扛 亢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keng 坑 吭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kong 空 恐 控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10231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han 憨 韓 汗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hen 痕 很 恨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hang 夯 航 沆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heng 哼 橫 橫（四聲）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hong 烘 紅 哄 訌</a:t>
                      </a:r>
                      <a:endParaRPr sz="24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18" name="Shape 218"/>
          <p:cNvGraphicFramePr/>
          <p:nvPr/>
        </p:nvGraphicFramePr>
        <p:xfrm>
          <a:off x="311750" y="101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{C7C383FE-D7A1-4E0B-BF3C-2369392FE7BE}</a:tableStyleId>
              </a:tblPr>
              <a:tblGrid>
                <a:gridCol w="585525"/>
                <a:gridCol w="1923650"/>
                <a:gridCol w="2007300"/>
                <a:gridCol w="2049125"/>
                <a:gridCol w="1955025"/>
              </a:tblGrid>
              <a:tr h="8129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ua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uo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uai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uei(-ui)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8129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gua 瓜 寡 掛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guo 鍋 國 裹 過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guai 乖 拐 怪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gui 龜 軌 貴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8129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kua 誇 垮 跨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kuo 擴 闊 括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kuai 快 塊 筷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kui 虧 魁 窺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8129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hua 花 華 畫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huo 火 霍 禍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huai 踝 槐 壞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hui 輝 回 毀 惠</a:t>
                      </a:r>
                      <a:endParaRPr sz="24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25" name="Shape 225"/>
          <p:cNvGraphicFramePr/>
          <p:nvPr/>
        </p:nvGraphicFramePr>
        <p:xfrm>
          <a:off x="311750" y="101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{C7C383FE-D7A1-4E0B-BF3C-2369392FE7BE}</a:tableStyleId>
              </a:tblPr>
              <a:tblGrid>
                <a:gridCol w="796750"/>
                <a:gridCol w="2403600"/>
                <a:gridCol w="2646600"/>
                <a:gridCol w="2673650"/>
              </a:tblGrid>
              <a:tr h="8547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uan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uang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uen(-un)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8547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guan 關 管 灌 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guang 光 廣 逛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gun 滾 棍 袞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8547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kuan 寬 款 髖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kuang 框 狂 礦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kun 坤 捆 困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8547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huan 歡 還 緩 換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huang 慌 皇 謊 晃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hun 昏 魂 混 </a:t>
                      </a:r>
                      <a:endParaRPr sz="2400"/>
                    </a:p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400"/>
                        <a:t>混（四聲）</a:t>
                      </a:r>
                      <a:endParaRPr sz="24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貓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mao1</a:t>
            </a: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3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小練習</a:t>
            </a:r>
            <a:endParaRPr/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311700" y="1234075"/>
            <a:ext cx="8520600" cy="18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Arial"/>
                <a:ea typeface="Arial"/>
                <a:cs typeface="Arial"/>
                <a:sym typeface="Arial"/>
              </a:rPr>
              <a:t>注音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Arial"/>
                <a:ea typeface="Arial"/>
                <a:cs typeface="Arial"/>
                <a:sym typeface="Arial"/>
              </a:rPr>
              <a:t>規（   ）劃（   ）            	韓（   ）國（   ）  	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Arial"/>
                <a:ea typeface="Arial"/>
                <a:cs typeface="Arial"/>
                <a:sym typeface="Arial"/>
              </a:rPr>
              <a:t>輝（   ）煌（   ）			感（   ）慨（   ）                 	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CN" sz="2400">
                <a:latin typeface="Arial"/>
                <a:ea typeface="Arial"/>
                <a:cs typeface="Arial"/>
                <a:sym typeface="Arial"/>
              </a:rPr>
              <a:t>高（   ）考（   ）              	括（   ）號（   ）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/>
        </p:nvSpPr>
        <p:spPr>
          <a:xfrm>
            <a:off x="320050" y="3291850"/>
            <a:ext cx="8520600" cy="15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2"/>
                </a:solidFill>
              </a:rPr>
              <a:t>guī huà		hán guó</a:t>
            </a:r>
            <a:endParaRPr sz="2400">
              <a:solidFill>
                <a:schemeClr val="dk2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2"/>
                </a:solidFill>
              </a:rPr>
              <a:t>huī huáng 	gǎn kǎi </a:t>
            </a:r>
            <a:endParaRPr sz="2400">
              <a:solidFill>
                <a:schemeClr val="dk2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CN" sz="2400">
                <a:solidFill>
                  <a:schemeClr val="dk2"/>
                </a:solidFill>
              </a:rPr>
              <a:t>gāo kǎo		kuò hào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小練習</a:t>
            </a:r>
            <a:endParaRPr/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311700" y="1234075"/>
            <a:ext cx="8520600" cy="15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Oswald"/>
                <a:ea typeface="Oswald"/>
                <a:cs typeface="Oswald"/>
                <a:sym typeface="Oswald"/>
              </a:rPr>
              <a:t>huáng guā（      ）               	guāng huán（ 	 ）             	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Oswald"/>
                <a:ea typeface="Oswald"/>
                <a:cs typeface="Oswald"/>
                <a:sym typeface="Oswald"/>
              </a:rPr>
              <a:t>huǒ huā（  	）					héng gèn（  	）                       	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CN" sz="2400">
                <a:latin typeface="Oswald"/>
                <a:ea typeface="Oswald"/>
                <a:cs typeface="Oswald"/>
                <a:sym typeface="Oswald"/>
              </a:rPr>
              <a:t>kuān guǎng（  	）            	       kuài huó（  	）</a:t>
            </a:r>
            <a:endParaRPr sz="2400"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 txBox="1"/>
          <p:nvPr/>
        </p:nvSpPr>
        <p:spPr>
          <a:xfrm>
            <a:off x="422900" y="2754625"/>
            <a:ext cx="8023800" cy="19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黃瓜			光環</a:t>
            </a:r>
            <a:endParaRPr sz="24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火花			橫亙</a:t>
            </a:r>
            <a:endParaRPr sz="24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寬廣			快活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小知識</a:t>
            </a:r>
            <a:endParaRPr/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“不”的</a:t>
            </a:r>
            <a:r>
              <a:rPr lang="zh-CN" sz="2400"/>
              <a:t>變形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/>
              <a:t>“不”單用或在一、二、三聲前聲調不變，在第四聲前讀二聲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/>
              <a:t>e.g. 不堪	 不敢	不好	不看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zh-CN" sz="2400"/>
              <a:t>bù kān	bù gǎn	bù hǎo	bù kàn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小知識</a:t>
            </a:r>
            <a:endParaRPr/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/>
              <a:t>韻母的變化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/>
              <a:t>韻母 ua uo uai uei uan uen uang ueng 可自成音節，u寫成w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/>
              <a:t>e.g. 蛙 我 外 位 萬 文 王 翁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/>
              <a:t>韻母 uei uen 前有聲母時，寫成 ui un, ui 的聲調標在 i 上面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zh-CN" sz="2400"/>
              <a:t>e.g. 櫃 葵 婚 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zh-CN" sz="2400"/>
              <a:t>guì		kuí		hūn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/>
        </p:nvSpPr>
        <p:spPr>
          <a:xfrm>
            <a:off x="251675" y="302000"/>
            <a:ext cx="42039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800"/>
              <a:t>遊戲環節</a:t>
            </a:r>
            <a:endParaRPr sz="4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800"/>
              <a:t>“是與否”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445025"/>
            <a:ext cx="8520600" cy="10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狗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gou3</a:t>
            </a: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3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倉鼠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cang1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shu3</a:t>
            </a:r>
            <a:endParaRPr/>
          </a:p>
        </p:txBody>
      </p:sp>
      <p:sp>
        <p:nvSpPr>
          <p:cNvPr id="127" name="Shape 1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674" y="186175"/>
            <a:ext cx="6739825" cy="44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兔子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tu4 zi</a:t>
            </a:r>
            <a:endParaRPr/>
          </a:p>
        </p:txBody>
      </p:sp>
      <p:sp>
        <p:nvSpPr>
          <p:cNvPr id="134" name="Shape 1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3075" y="203350"/>
            <a:ext cx="7578875" cy="47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蛇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she2</a:t>
            </a:r>
            <a:endParaRPr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575" y="179100"/>
            <a:ext cx="7091925" cy="46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鹦鹉 ying1 wu3</a:t>
            </a: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9500" y="1068425"/>
            <a:ext cx="5719972" cy="37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宠物蜘蛛 chong3 wu4 zhi1 zhu1</a:t>
            </a:r>
            <a:endParaRPr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7600" y="1068425"/>
            <a:ext cx="5299477" cy="39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乌龟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wu1 gui1</a:t>
            </a:r>
            <a:endParaRPr/>
          </a:p>
        </p:txBody>
      </p:sp>
      <p:sp>
        <p:nvSpPr>
          <p:cNvPr id="159" name="Shape 15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1025" y="324100"/>
            <a:ext cx="6601275" cy="44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